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2568" y="6230111"/>
            <a:ext cx="457200" cy="4572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0" y="625754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643"/>
                </a:moveTo>
                <a:lnTo>
                  <a:pt x="5274" y="153867"/>
                </a:lnTo>
                <a:lnTo>
                  <a:pt x="20296" y="111845"/>
                </a:lnTo>
                <a:lnTo>
                  <a:pt x="43867" y="74776"/>
                </a:lnTo>
                <a:lnTo>
                  <a:pt x="74787" y="43859"/>
                </a:lnTo>
                <a:lnTo>
                  <a:pt x="111856" y="20291"/>
                </a:lnTo>
                <a:lnTo>
                  <a:pt x="153875" y="5272"/>
                </a:lnTo>
                <a:lnTo>
                  <a:pt x="199644" y="0"/>
                </a:lnTo>
                <a:lnTo>
                  <a:pt x="245412" y="5272"/>
                </a:lnTo>
                <a:lnTo>
                  <a:pt x="287431" y="20291"/>
                </a:lnTo>
                <a:lnTo>
                  <a:pt x="324500" y="43859"/>
                </a:lnTo>
                <a:lnTo>
                  <a:pt x="355420" y="74776"/>
                </a:lnTo>
                <a:lnTo>
                  <a:pt x="378991" y="111845"/>
                </a:lnTo>
                <a:lnTo>
                  <a:pt x="394013" y="153867"/>
                </a:lnTo>
                <a:lnTo>
                  <a:pt x="399288" y="199643"/>
                </a:lnTo>
                <a:lnTo>
                  <a:pt x="394013" y="245420"/>
                </a:lnTo>
                <a:lnTo>
                  <a:pt x="378991" y="287442"/>
                </a:lnTo>
                <a:lnTo>
                  <a:pt x="355420" y="324511"/>
                </a:lnTo>
                <a:lnTo>
                  <a:pt x="324500" y="355428"/>
                </a:lnTo>
                <a:lnTo>
                  <a:pt x="287431" y="378996"/>
                </a:lnTo>
                <a:lnTo>
                  <a:pt x="245412" y="394015"/>
                </a:lnTo>
                <a:lnTo>
                  <a:pt x="199644" y="399287"/>
                </a:lnTo>
                <a:lnTo>
                  <a:pt x="153875" y="394015"/>
                </a:lnTo>
                <a:lnTo>
                  <a:pt x="111856" y="378996"/>
                </a:lnTo>
                <a:lnTo>
                  <a:pt x="74787" y="355428"/>
                </a:lnTo>
                <a:lnTo>
                  <a:pt x="43867" y="324511"/>
                </a:lnTo>
                <a:lnTo>
                  <a:pt x="20296" y="287442"/>
                </a:lnTo>
                <a:lnTo>
                  <a:pt x="5274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581" y="130429"/>
            <a:ext cx="7179970" cy="4283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415" y="813816"/>
            <a:ext cx="4367784" cy="58247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02568" y="6230111"/>
            <a:ext cx="457200" cy="4572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0" y="625754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643"/>
                </a:moveTo>
                <a:lnTo>
                  <a:pt x="5274" y="153867"/>
                </a:lnTo>
                <a:lnTo>
                  <a:pt x="20296" y="111845"/>
                </a:lnTo>
                <a:lnTo>
                  <a:pt x="43867" y="74776"/>
                </a:lnTo>
                <a:lnTo>
                  <a:pt x="74787" y="43859"/>
                </a:lnTo>
                <a:lnTo>
                  <a:pt x="111856" y="20291"/>
                </a:lnTo>
                <a:lnTo>
                  <a:pt x="153875" y="5272"/>
                </a:lnTo>
                <a:lnTo>
                  <a:pt x="199644" y="0"/>
                </a:lnTo>
                <a:lnTo>
                  <a:pt x="245412" y="5272"/>
                </a:lnTo>
                <a:lnTo>
                  <a:pt x="287431" y="20291"/>
                </a:lnTo>
                <a:lnTo>
                  <a:pt x="324500" y="43859"/>
                </a:lnTo>
                <a:lnTo>
                  <a:pt x="355420" y="74776"/>
                </a:lnTo>
                <a:lnTo>
                  <a:pt x="378991" y="111845"/>
                </a:lnTo>
                <a:lnTo>
                  <a:pt x="394013" y="153867"/>
                </a:lnTo>
                <a:lnTo>
                  <a:pt x="399288" y="199643"/>
                </a:lnTo>
                <a:lnTo>
                  <a:pt x="394013" y="245420"/>
                </a:lnTo>
                <a:lnTo>
                  <a:pt x="378991" y="287442"/>
                </a:lnTo>
                <a:lnTo>
                  <a:pt x="355420" y="324511"/>
                </a:lnTo>
                <a:lnTo>
                  <a:pt x="324500" y="355428"/>
                </a:lnTo>
                <a:lnTo>
                  <a:pt x="287431" y="378996"/>
                </a:lnTo>
                <a:lnTo>
                  <a:pt x="245412" y="394015"/>
                </a:lnTo>
                <a:lnTo>
                  <a:pt x="199644" y="399287"/>
                </a:lnTo>
                <a:lnTo>
                  <a:pt x="153875" y="394015"/>
                </a:lnTo>
                <a:lnTo>
                  <a:pt x="111856" y="378996"/>
                </a:lnTo>
                <a:lnTo>
                  <a:pt x="74787" y="355428"/>
                </a:lnTo>
                <a:lnTo>
                  <a:pt x="43867" y="324511"/>
                </a:lnTo>
                <a:lnTo>
                  <a:pt x="20296" y="287442"/>
                </a:lnTo>
                <a:lnTo>
                  <a:pt x="5274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88251" y="1428622"/>
            <a:ext cx="266445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92483" y="6344189"/>
            <a:ext cx="29654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1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11" Type="http://schemas.openxmlformats.org/officeDocument/2006/relationships/image" Target="../media/image14.jpe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1347216"/>
            <a:ext cx="10222992" cy="792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0496" y="1484375"/>
            <a:ext cx="10223500" cy="3667125"/>
            <a:chOff x="920496" y="1484375"/>
            <a:chExt cx="10223500" cy="3667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6" y="4300727"/>
              <a:ext cx="10222992" cy="79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96" y="1484375"/>
              <a:ext cx="10222992" cy="3666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6648" y="4175759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40" h="866139">
                  <a:moveTo>
                    <a:pt x="0" y="432815"/>
                  </a:moveTo>
                  <a:lnTo>
                    <a:pt x="2540" y="385660"/>
                  </a:lnTo>
                  <a:lnTo>
                    <a:pt x="9983" y="339973"/>
                  </a:lnTo>
                  <a:lnTo>
                    <a:pt x="22067" y="296021"/>
                  </a:lnTo>
                  <a:lnTo>
                    <a:pt x="38526" y="254067"/>
                  </a:lnTo>
                  <a:lnTo>
                    <a:pt x="59097" y="214375"/>
                  </a:lnTo>
                  <a:lnTo>
                    <a:pt x="83515" y="177210"/>
                  </a:lnTo>
                  <a:lnTo>
                    <a:pt x="111516" y="142836"/>
                  </a:lnTo>
                  <a:lnTo>
                    <a:pt x="142836" y="111516"/>
                  </a:lnTo>
                  <a:lnTo>
                    <a:pt x="177210" y="83515"/>
                  </a:lnTo>
                  <a:lnTo>
                    <a:pt x="214376" y="59097"/>
                  </a:lnTo>
                  <a:lnTo>
                    <a:pt x="254067" y="38526"/>
                  </a:lnTo>
                  <a:lnTo>
                    <a:pt x="296021" y="22067"/>
                  </a:lnTo>
                  <a:lnTo>
                    <a:pt x="339973" y="9983"/>
                  </a:lnTo>
                  <a:lnTo>
                    <a:pt x="385660" y="2539"/>
                  </a:lnTo>
                  <a:lnTo>
                    <a:pt x="432816" y="0"/>
                  </a:lnTo>
                  <a:lnTo>
                    <a:pt x="479971" y="2539"/>
                  </a:lnTo>
                  <a:lnTo>
                    <a:pt x="525658" y="9983"/>
                  </a:lnTo>
                  <a:lnTo>
                    <a:pt x="569610" y="22067"/>
                  </a:lnTo>
                  <a:lnTo>
                    <a:pt x="611564" y="38526"/>
                  </a:lnTo>
                  <a:lnTo>
                    <a:pt x="651255" y="59097"/>
                  </a:lnTo>
                  <a:lnTo>
                    <a:pt x="688421" y="83515"/>
                  </a:lnTo>
                  <a:lnTo>
                    <a:pt x="722795" y="111516"/>
                  </a:lnTo>
                  <a:lnTo>
                    <a:pt x="754115" y="142836"/>
                  </a:lnTo>
                  <a:lnTo>
                    <a:pt x="782116" y="177210"/>
                  </a:lnTo>
                  <a:lnTo>
                    <a:pt x="806534" y="214375"/>
                  </a:lnTo>
                  <a:lnTo>
                    <a:pt x="827105" y="254067"/>
                  </a:lnTo>
                  <a:lnTo>
                    <a:pt x="843564" y="296021"/>
                  </a:lnTo>
                  <a:lnTo>
                    <a:pt x="855648" y="339973"/>
                  </a:lnTo>
                  <a:lnTo>
                    <a:pt x="863091" y="385660"/>
                  </a:lnTo>
                  <a:lnTo>
                    <a:pt x="865631" y="432815"/>
                  </a:lnTo>
                  <a:lnTo>
                    <a:pt x="863091" y="479971"/>
                  </a:lnTo>
                  <a:lnTo>
                    <a:pt x="855648" y="525658"/>
                  </a:lnTo>
                  <a:lnTo>
                    <a:pt x="843564" y="569610"/>
                  </a:lnTo>
                  <a:lnTo>
                    <a:pt x="827105" y="611564"/>
                  </a:lnTo>
                  <a:lnTo>
                    <a:pt x="806534" y="651256"/>
                  </a:lnTo>
                  <a:lnTo>
                    <a:pt x="782116" y="688421"/>
                  </a:lnTo>
                  <a:lnTo>
                    <a:pt x="754115" y="722795"/>
                  </a:lnTo>
                  <a:lnTo>
                    <a:pt x="722795" y="754115"/>
                  </a:lnTo>
                  <a:lnTo>
                    <a:pt x="688421" y="782116"/>
                  </a:lnTo>
                  <a:lnTo>
                    <a:pt x="651255" y="806534"/>
                  </a:lnTo>
                  <a:lnTo>
                    <a:pt x="611564" y="827105"/>
                  </a:lnTo>
                  <a:lnTo>
                    <a:pt x="569610" y="843564"/>
                  </a:lnTo>
                  <a:lnTo>
                    <a:pt x="525658" y="855648"/>
                  </a:lnTo>
                  <a:lnTo>
                    <a:pt x="479971" y="863092"/>
                  </a:lnTo>
                  <a:lnTo>
                    <a:pt x="432816" y="865632"/>
                  </a:lnTo>
                  <a:lnTo>
                    <a:pt x="385660" y="863092"/>
                  </a:lnTo>
                  <a:lnTo>
                    <a:pt x="339973" y="855648"/>
                  </a:lnTo>
                  <a:lnTo>
                    <a:pt x="296021" y="843564"/>
                  </a:lnTo>
                  <a:lnTo>
                    <a:pt x="254067" y="827105"/>
                  </a:lnTo>
                  <a:lnTo>
                    <a:pt x="214376" y="806534"/>
                  </a:lnTo>
                  <a:lnTo>
                    <a:pt x="177210" y="782116"/>
                  </a:lnTo>
                  <a:lnTo>
                    <a:pt x="142836" y="754115"/>
                  </a:lnTo>
                  <a:lnTo>
                    <a:pt x="111516" y="722795"/>
                  </a:lnTo>
                  <a:lnTo>
                    <a:pt x="83515" y="688421"/>
                  </a:lnTo>
                  <a:lnTo>
                    <a:pt x="59097" y="651256"/>
                  </a:lnTo>
                  <a:lnTo>
                    <a:pt x="38526" y="611564"/>
                  </a:lnTo>
                  <a:lnTo>
                    <a:pt x="22067" y="569610"/>
                  </a:lnTo>
                  <a:lnTo>
                    <a:pt x="9983" y="525658"/>
                  </a:lnTo>
                  <a:lnTo>
                    <a:pt x="2539" y="479971"/>
                  </a:lnTo>
                  <a:lnTo>
                    <a:pt x="0" y="43281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5034" y="1850643"/>
              <a:ext cx="7207224" cy="8315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5034" y="3021075"/>
              <a:ext cx="8819997" cy="83159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8892" y="4381627"/>
            <a:ext cx="30099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mbria"/>
                <a:cs typeface="Cambria"/>
              </a:rPr>
              <a:t>В сети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АЗК</a:t>
            </a:r>
            <a:r>
              <a:rPr sz="2200" spc="-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«</a:t>
            </a:r>
            <a:r>
              <a:rPr sz="2200" dirty="0">
                <a:latin typeface="Rockwell"/>
                <a:cs typeface="Rockwell"/>
              </a:rPr>
              <a:t>Qazaq</a:t>
            </a:r>
            <a:r>
              <a:rPr sz="2200" spc="-40" dirty="0">
                <a:latin typeface="Rockwell"/>
                <a:cs typeface="Rockwell"/>
              </a:rPr>
              <a:t> </a:t>
            </a:r>
            <a:r>
              <a:rPr sz="2200" spc="-20" dirty="0">
                <a:latin typeface="Rockwell"/>
                <a:cs typeface="Rockwell"/>
              </a:rPr>
              <a:t>Oil</a:t>
            </a:r>
            <a:r>
              <a:rPr sz="2200" spc="-20" dirty="0"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79864" y="4056888"/>
            <a:ext cx="1182624" cy="1182624"/>
          </a:xfrm>
          <a:prstGeom prst="rect">
            <a:avLst/>
          </a:prstGeom>
        </p:spPr>
      </p:pic>
      <p:pic>
        <p:nvPicPr>
          <p:cNvPr id="1026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88" y="381000"/>
            <a:ext cx="6110288" cy="7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73" y="327279"/>
            <a:ext cx="4493526" cy="4678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05184"/>
            <a:ext cx="6529070" cy="5822315"/>
            <a:chOff x="0" y="905184"/>
            <a:chExt cx="6529070" cy="58223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5184"/>
              <a:ext cx="6528917" cy="5821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" y="1066799"/>
              <a:ext cx="6102096" cy="531266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95313" y="1447545"/>
            <a:ext cx="4860925" cy="1518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solidFill>
                  <a:srgbClr val="335AA4"/>
                </a:solidFill>
                <a:latin typeface="Cambria"/>
                <a:cs typeface="Cambria"/>
              </a:rPr>
              <a:t>Крупнейшая</a:t>
            </a:r>
            <a:r>
              <a:rPr sz="1400" b="1" i="1" spc="3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400" b="1" i="1" dirty="0">
                <a:solidFill>
                  <a:srgbClr val="335AA4"/>
                </a:solidFill>
                <a:latin typeface="Cambria"/>
                <a:cs typeface="Cambria"/>
              </a:rPr>
              <a:t>сеть</a:t>
            </a:r>
            <a:r>
              <a:rPr sz="1400" b="1" i="1" spc="-25" dirty="0">
                <a:solidFill>
                  <a:srgbClr val="335AA4"/>
                </a:solidFill>
                <a:latin typeface="Cambria"/>
                <a:cs typeface="Cambria"/>
              </a:rPr>
              <a:t> АЗС</a:t>
            </a:r>
            <a:endParaRPr sz="14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Qazaq</a:t>
            </a:r>
            <a:r>
              <a:rPr sz="1400" i="1" spc="27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Oil</a:t>
            </a:r>
            <a:r>
              <a:rPr sz="1400" i="1" spc="29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-</a:t>
            </a:r>
            <a:r>
              <a:rPr sz="1400" i="1" spc="29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это</a:t>
            </a:r>
            <a:r>
              <a:rPr sz="1400" i="1" spc="29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предоставление</a:t>
            </a:r>
            <a:r>
              <a:rPr sz="1400" i="1" spc="3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качественных</a:t>
            </a:r>
            <a:r>
              <a:rPr sz="1400" i="1" spc="30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товаров</a:t>
            </a:r>
            <a:r>
              <a:rPr sz="1400" i="1" spc="310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и </a:t>
            </a:r>
            <a:r>
              <a:rPr sz="1400" i="1" dirty="0">
                <a:latin typeface="Cambria"/>
                <a:cs typeface="Cambria"/>
              </a:rPr>
              <a:t>услуг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системой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сквозного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контроля</a:t>
            </a:r>
            <a:r>
              <a:rPr sz="1400" i="1" spc="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качества.</a:t>
            </a:r>
            <a:r>
              <a:rPr sz="1400" i="1" spc="-10" dirty="0">
                <a:latin typeface="Cambria"/>
                <a:cs typeface="Cambria"/>
              </a:rPr>
              <a:t> Каждый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5-</a:t>
            </a:r>
            <a:r>
              <a:rPr sz="1400" i="1" spc="-50" dirty="0">
                <a:latin typeface="Cambria"/>
                <a:cs typeface="Cambria"/>
              </a:rPr>
              <a:t>й </a:t>
            </a:r>
            <a:r>
              <a:rPr sz="1400" i="1" dirty="0">
                <a:latin typeface="Cambria"/>
                <a:cs typeface="Cambria"/>
              </a:rPr>
              <a:t>владелец</a:t>
            </a:r>
            <a:r>
              <a:rPr sz="1400" i="1" spc="-6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автомобиля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доверяет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Qazaq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Oil</a:t>
            </a:r>
            <a:r>
              <a:rPr sz="1400" i="1" spc="-40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mbria"/>
              <a:cs typeface="Cambria"/>
            </a:endParaRPr>
          </a:p>
          <a:p>
            <a:pPr marL="12700" marR="12065" algn="just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«Qazaq</a:t>
            </a:r>
            <a:r>
              <a:rPr sz="1400" i="1" spc="6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Oil</a:t>
            </a:r>
            <a:r>
              <a:rPr sz="1400" i="1" spc="8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–</a:t>
            </a:r>
            <a:r>
              <a:rPr sz="1400" i="1" spc="6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Ваш</a:t>
            </a:r>
            <a:r>
              <a:rPr sz="1400" i="1" spc="9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бензин.</a:t>
            </a:r>
            <a:r>
              <a:rPr sz="1400" i="1" spc="8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Ваша</a:t>
            </a:r>
            <a:r>
              <a:rPr sz="1400" i="1" spc="10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сеть</a:t>
            </a:r>
            <a:r>
              <a:rPr sz="1400" i="1" spc="7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АЗС.</a:t>
            </a:r>
            <a:r>
              <a:rPr sz="1400" i="1" spc="8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Ваш</a:t>
            </a:r>
            <a:r>
              <a:rPr sz="1400" i="1" spc="7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лучший</a:t>
            </a:r>
            <a:r>
              <a:rPr sz="1400" i="1" spc="9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друг</a:t>
            </a:r>
            <a:r>
              <a:rPr sz="1400" i="1" spc="75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в </a:t>
            </a:r>
            <a:r>
              <a:rPr sz="1400" i="1" spc="-10" dirty="0">
                <a:latin typeface="Cambria"/>
                <a:cs typeface="Cambria"/>
              </a:rPr>
              <a:t>дороге.»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7" name="object 7"/>
          <p:cNvSpPr txBox="1"/>
          <p:nvPr/>
        </p:nvSpPr>
        <p:spPr>
          <a:xfrm>
            <a:off x="6695313" y="3368801"/>
            <a:ext cx="31794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23925" algn="l"/>
                <a:tab pos="2250440" algn="l"/>
                <a:tab pos="2838450" algn="l"/>
              </a:tabLst>
            </a:pPr>
            <a:r>
              <a:rPr sz="1400" i="1" spc="-10" dirty="0">
                <a:latin typeface="Cambria"/>
                <a:cs typeface="Cambria"/>
              </a:rPr>
              <a:t>Создание</a:t>
            </a:r>
            <a:r>
              <a:rPr sz="1400" i="1" dirty="0">
                <a:latin typeface="Cambria"/>
                <a:cs typeface="Cambria"/>
              </a:rPr>
              <a:t>	</a:t>
            </a:r>
            <a:r>
              <a:rPr sz="1400" i="1" spc="-10" dirty="0">
                <a:latin typeface="Cambria"/>
                <a:cs typeface="Cambria"/>
              </a:rPr>
              <a:t>национальной</a:t>
            </a:r>
            <a:r>
              <a:rPr sz="1400" i="1" dirty="0">
                <a:latin typeface="Cambria"/>
                <a:cs typeface="Cambria"/>
              </a:rPr>
              <a:t>	</a:t>
            </a:r>
            <a:r>
              <a:rPr sz="1400" i="1" spc="-20" dirty="0">
                <a:latin typeface="Cambria"/>
                <a:cs typeface="Cambria"/>
              </a:rPr>
              <a:t>сети</a:t>
            </a:r>
            <a:r>
              <a:rPr sz="1400" i="1" dirty="0">
                <a:latin typeface="Cambria"/>
                <a:cs typeface="Cambria"/>
              </a:rPr>
              <a:t>	</a:t>
            </a:r>
            <a:r>
              <a:rPr sz="1400" i="1" spc="-20" dirty="0">
                <a:latin typeface="Cambria"/>
                <a:cs typeface="Cambria"/>
              </a:rPr>
              <a:t>АЗС,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1569" y="3154756"/>
            <a:ext cx="1531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i="1" dirty="0">
                <a:solidFill>
                  <a:srgbClr val="FD6401"/>
                </a:solidFill>
                <a:latin typeface="Cambria"/>
                <a:cs typeface="Cambria"/>
              </a:rPr>
              <a:t>Миссия</a:t>
            </a:r>
            <a:r>
              <a:rPr sz="1400" b="1" i="1" spc="-55" dirty="0">
                <a:solidFill>
                  <a:srgbClr val="FD6401"/>
                </a:solidFill>
                <a:latin typeface="Cambria"/>
                <a:cs typeface="Cambria"/>
              </a:rPr>
              <a:t> </a:t>
            </a:r>
            <a:r>
              <a:rPr sz="1400" b="1" i="1" spc="-10" dirty="0">
                <a:solidFill>
                  <a:srgbClr val="FD6401"/>
                </a:solidFill>
                <a:latin typeface="Cambria"/>
                <a:cs typeface="Cambria"/>
              </a:rPr>
              <a:t>компании</a:t>
            </a:r>
            <a:endParaRPr sz="1400">
              <a:latin typeface="Cambria"/>
              <a:cs typeface="Cambria"/>
            </a:endParaRPr>
          </a:p>
          <a:p>
            <a:pPr marL="36830">
              <a:lnSpc>
                <a:spcPct val="100000"/>
              </a:lnSpc>
            </a:pPr>
            <a:r>
              <a:rPr sz="1400" i="1" spc="-10" dirty="0">
                <a:latin typeface="Cambria"/>
                <a:cs typeface="Cambria"/>
              </a:rPr>
              <a:t>предоставляющей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5313" y="3582161"/>
            <a:ext cx="4859020" cy="1945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400" i="1" dirty="0">
                <a:latin typeface="Cambria"/>
                <a:cs typeface="Cambria"/>
              </a:rPr>
              <a:t>качественное</a:t>
            </a:r>
            <a:r>
              <a:rPr sz="1400" i="1" spc="28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топливо,</a:t>
            </a:r>
            <a:r>
              <a:rPr sz="1400" i="1" spc="28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широкий</a:t>
            </a:r>
            <a:r>
              <a:rPr sz="1400" i="1" spc="27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ассортимент</a:t>
            </a:r>
            <a:r>
              <a:rPr sz="1400" i="1" spc="27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товаров</a:t>
            </a:r>
            <a:r>
              <a:rPr sz="1400" i="1" spc="285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и</a:t>
            </a:r>
            <a:endParaRPr sz="14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безупречный</a:t>
            </a:r>
            <a:r>
              <a:rPr sz="1400" i="1" spc="-6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сервис.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4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400" b="1" i="1" dirty="0">
                <a:solidFill>
                  <a:srgbClr val="335AA4"/>
                </a:solidFill>
                <a:latin typeface="Cambria"/>
                <a:cs typeface="Cambria"/>
              </a:rPr>
              <a:t>Лидер</a:t>
            </a:r>
            <a:r>
              <a:rPr sz="1400" b="1" i="1" spc="-10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400" b="1" i="1" dirty="0">
                <a:solidFill>
                  <a:srgbClr val="335AA4"/>
                </a:solidFill>
                <a:latin typeface="Cambria"/>
                <a:cs typeface="Cambria"/>
              </a:rPr>
              <a:t>на </a:t>
            </a:r>
            <a:r>
              <a:rPr sz="1400" b="1" i="1" spc="-20" dirty="0">
                <a:solidFill>
                  <a:srgbClr val="335AA4"/>
                </a:solidFill>
                <a:latin typeface="Cambria"/>
                <a:cs typeface="Cambria"/>
              </a:rPr>
              <a:t>рынке</a:t>
            </a:r>
            <a:endParaRPr sz="14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Компания</a:t>
            </a:r>
            <a:r>
              <a:rPr sz="1400" i="1" spc="120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ввела</a:t>
            </a:r>
            <a:r>
              <a:rPr sz="1400" i="1" spc="13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новый</a:t>
            </a:r>
            <a:r>
              <a:rPr sz="1400" i="1" spc="13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стандарт</a:t>
            </a:r>
            <a:r>
              <a:rPr sz="1400" i="1" spc="140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обслуживания,</a:t>
            </a:r>
            <a:r>
              <a:rPr sz="1400" i="1" spc="140" dirty="0">
                <a:latin typeface="Cambria"/>
                <a:cs typeface="Cambria"/>
              </a:rPr>
              <a:t>  </a:t>
            </a:r>
            <a:r>
              <a:rPr sz="1400" i="1" spc="-10" dirty="0">
                <a:latin typeface="Cambria"/>
                <a:cs typeface="Cambria"/>
              </a:rPr>
              <a:t>новые </a:t>
            </a:r>
            <a:r>
              <a:rPr sz="1400" i="1" dirty="0">
                <a:latin typeface="Cambria"/>
                <a:cs typeface="Cambria"/>
              </a:rPr>
              <a:t>акции,</a:t>
            </a:r>
            <a:r>
              <a:rPr sz="1400" i="1" spc="30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предложение</a:t>
            </a:r>
            <a:r>
              <a:rPr sz="1400" i="1" spc="30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еды</a:t>
            </a:r>
            <a:r>
              <a:rPr sz="1400" i="1" spc="30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</a:t>
            </a:r>
            <a:r>
              <a:rPr sz="1400" i="1" spc="28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кофе</a:t>
            </a:r>
            <a:r>
              <a:rPr sz="1400" i="1" spc="30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на</a:t>
            </a:r>
            <a:r>
              <a:rPr sz="1400" i="1" spc="32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АЗС,</a:t>
            </a:r>
            <a:r>
              <a:rPr sz="1400" i="1" spc="29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новый</a:t>
            </a:r>
            <a:r>
              <a:rPr sz="1400" i="1" spc="29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товарный </a:t>
            </a:r>
            <a:r>
              <a:rPr sz="1400" i="1" dirty="0">
                <a:latin typeface="Cambria"/>
                <a:cs typeface="Cambria"/>
              </a:rPr>
              <a:t>ассортимент</a:t>
            </a:r>
            <a:r>
              <a:rPr sz="1400" i="1" spc="2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</a:t>
            </a:r>
            <a:r>
              <a:rPr sz="1400" i="1" spc="2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его</a:t>
            </a:r>
            <a:r>
              <a:rPr sz="1400" i="1" spc="21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выкладку.</a:t>
            </a:r>
            <a:r>
              <a:rPr sz="1400" i="1" spc="22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Развивает</a:t>
            </a:r>
            <a:r>
              <a:rPr sz="1400" i="1" spc="2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сервис</a:t>
            </a:r>
            <a:r>
              <a:rPr sz="1400" i="1" spc="21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быстрого </a:t>
            </a:r>
            <a:r>
              <a:rPr sz="1400" i="1" dirty="0">
                <a:latin typeface="Cambria"/>
                <a:cs typeface="Cambria"/>
              </a:rPr>
              <a:t>питания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spc="-30" dirty="0">
                <a:latin typeface="Cambria"/>
                <a:cs typeface="Cambria"/>
              </a:rPr>
              <a:t>Q-</a:t>
            </a:r>
            <a:r>
              <a:rPr sz="1400" i="1" spc="-20" dirty="0">
                <a:latin typeface="Cambria"/>
                <a:cs typeface="Cambria"/>
              </a:rPr>
              <a:t>cafe.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2050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2713"/>
            <a:ext cx="3159252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213" y="218820"/>
            <a:ext cx="6562153" cy="5288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89063" y="2539365"/>
            <a:ext cx="700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Cambria"/>
                <a:cs typeface="Cambria"/>
              </a:rPr>
              <a:t>Мужчины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0458" y="2350007"/>
            <a:ext cx="171154" cy="5913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08360" y="2456764"/>
            <a:ext cx="704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5" dirty="0">
                <a:latin typeface="Cambria"/>
                <a:cs typeface="Cambria"/>
              </a:rPr>
              <a:t>25-</a:t>
            </a:r>
            <a:r>
              <a:rPr sz="1200" i="1" dirty="0">
                <a:latin typeface="Cambria"/>
                <a:cs typeface="Cambria"/>
              </a:rPr>
              <a:t>64</a:t>
            </a:r>
            <a:r>
              <a:rPr sz="1200" i="1" spc="25" dirty="0">
                <a:latin typeface="Cambria"/>
                <a:cs typeface="Cambria"/>
              </a:rPr>
              <a:t> </a:t>
            </a:r>
            <a:r>
              <a:rPr sz="1200" i="1" spc="-25" dirty="0">
                <a:latin typeface="Cambria"/>
                <a:cs typeface="Cambria"/>
              </a:rPr>
              <a:t>лет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1634" y="3583304"/>
            <a:ext cx="619760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0"/>
              </a:spcBef>
            </a:pPr>
            <a:r>
              <a:rPr sz="1200" i="1" spc="-10" dirty="0">
                <a:latin typeface="Cambria"/>
                <a:cs typeface="Cambria"/>
              </a:rPr>
              <a:t>84,8%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200" i="1" spc="-10" dirty="0">
                <a:latin typeface="Cambria"/>
                <a:cs typeface="Cambria"/>
              </a:rPr>
              <a:t>Женаты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8296" y="3622039"/>
            <a:ext cx="1624965" cy="7785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9"/>
              </a:spcBef>
            </a:pPr>
            <a:r>
              <a:rPr sz="1200" i="1" spc="-10" dirty="0">
                <a:latin typeface="Cambria"/>
                <a:cs typeface="Cambria"/>
              </a:rPr>
              <a:t>85,1%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i="1" dirty="0">
                <a:latin typeface="Cambria"/>
                <a:cs typeface="Cambria"/>
              </a:rPr>
              <a:t>Есть</a:t>
            </a:r>
            <a:r>
              <a:rPr sz="1200" i="1" spc="-45" dirty="0">
                <a:latin typeface="Cambria"/>
                <a:cs typeface="Cambria"/>
              </a:rPr>
              <a:t> </a:t>
            </a:r>
            <a:r>
              <a:rPr sz="1200" i="1" spc="-20" dirty="0">
                <a:latin typeface="Cambria"/>
                <a:cs typeface="Cambria"/>
              </a:rPr>
              <a:t>дети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200" i="1" dirty="0">
                <a:latin typeface="Cambria"/>
                <a:cs typeface="Cambria"/>
              </a:rPr>
              <a:t>У</a:t>
            </a:r>
            <a:r>
              <a:rPr sz="1200" i="1" spc="-3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61,4% дети</a:t>
            </a:r>
            <a:r>
              <a:rPr sz="1200" i="1" spc="-15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до</a:t>
            </a:r>
            <a:r>
              <a:rPr sz="1200" i="1" spc="-35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16</a:t>
            </a:r>
            <a:r>
              <a:rPr sz="1200" i="1" spc="-15" dirty="0">
                <a:latin typeface="Cambria"/>
                <a:cs typeface="Cambria"/>
              </a:rPr>
              <a:t> </a:t>
            </a:r>
            <a:r>
              <a:rPr sz="1200" i="1" spc="-25" dirty="0">
                <a:latin typeface="Cambria"/>
                <a:cs typeface="Cambria"/>
              </a:rPr>
              <a:t>лет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09431" y="2609088"/>
            <a:ext cx="1456055" cy="76200"/>
          </a:xfrm>
          <a:custGeom>
            <a:avLst/>
            <a:gdLst/>
            <a:ahLst/>
            <a:cxnLst/>
            <a:rect l="l" t="t" r="r" b="b"/>
            <a:pathLst>
              <a:path w="145605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052" y="48767"/>
                </a:lnTo>
                <a:lnTo>
                  <a:pt x="38100" y="48767"/>
                </a:lnTo>
                <a:lnTo>
                  <a:pt x="38100" y="27432"/>
                </a:lnTo>
                <a:lnTo>
                  <a:pt x="74052" y="27432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1456054" h="76200">
                <a:moveTo>
                  <a:pt x="74052" y="27432"/>
                </a:moveTo>
                <a:lnTo>
                  <a:pt x="38100" y="27432"/>
                </a:lnTo>
                <a:lnTo>
                  <a:pt x="38100" y="48767"/>
                </a:lnTo>
                <a:lnTo>
                  <a:pt x="74052" y="48767"/>
                </a:lnTo>
                <a:lnTo>
                  <a:pt x="76200" y="38100"/>
                </a:lnTo>
                <a:lnTo>
                  <a:pt x="74052" y="27432"/>
                </a:lnTo>
                <a:close/>
              </a:path>
              <a:path w="1456054" h="76200">
                <a:moveTo>
                  <a:pt x="123444" y="27432"/>
                </a:moveTo>
                <a:lnTo>
                  <a:pt x="74052" y="27432"/>
                </a:lnTo>
                <a:lnTo>
                  <a:pt x="76200" y="38100"/>
                </a:lnTo>
                <a:lnTo>
                  <a:pt x="74052" y="48767"/>
                </a:lnTo>
                <a:lnTo>
                  <a:pt x="123444" y="48767"/>
                </a:lnTo>
                <a:lnTo>
                  <a:pt x="123444" y="27432"/>
                </a:lnTo>
                <a:close/>
              </a:path>
              <a:path w="1456054" h="76200">
                <a:moveTo>
                  <a:pt x="272796" y="27432"/>
                </a:moveTo>
                <a:lnTo>
                  <a:pt x="187451" y="27432"/>
                </a:lnTo>
                <a:lnTo>
                  <a:pt x="187451" y="48767"/>
                </a:lnTo>
                <a:lnTo>
                  <a:pt x="272796" y="48767"/>
                </a:lnTo>
                <a:lnTo>
                  <a:pt x="272796" y="27432"/>
                </a:lnTo>
                <a:close/>
              </a:path>
              <a:path w="1456054" h="76200">
                <a:moveTo>
                  <a:pt x="422148" y="27432"/>
                </a:moveTo>
                <a:lnTo>
                  <a:pt x="336803" y="27432"/>
                </a:lnTo>
                <a:lnTo>
                  <a:pt x="336803" y="48767"/>
                </a:lnTo>
                <a:lnTo>
                  <a:pt x="422148" y="48767"/>
                </a:lnTo>
                <a:lnTo>
                  <a:pt x="422148" y="27432"/>
                </a:lnTo>
                <a:close/>
              </a:path>
              <a:path w="1456054" h="76200">
                <a:moveTo>
                  <a:pt x="571500" y="27432"/>
                </a:moveTo>
                <a:lnTo>
                  <a:pt x="486156" y="27432"/>
                </a:lnTo>
                <a:lnTo>
                  <a:pt x="486156" y="48767"/>
                </a:lnTo>
                <a:lnTo>
                  <a:pt x="571500" y="48767"/>
                </a:lnTo>
                <a:lnTo>
                  <a:pt x="571500" y="27432"/>
                </a:lnTo>
                <a:close/>
              </a:path>
              <a:path w="1456054" h="76200">
                <a:moveTo>
                  <a:pt x="720851" y="27432"/>
                </a:moveTo>
                <a:lnTo>
                  <a:pt x="635508" y="27432"/>
                </a:lnTo>
                <a:lnTo>
                  <a:pt x="635508" y="48767"/>
                </a:lnTo>
                <a:lnTo>
                  <a:pt x="720851" y="48767"/>
                </a:lnTo>
                <a:lnTo>
                  <a:pt x="720851" y="27432"/>
                </a:lnTo>
                <a:close/>
              </a:path>
              <a:path w="1456054" h="76200">
                <a:moveTo>
                  <a:pt x="870203" y="27432"/>
                </a:moveTo>
                <a:lnTo>
                  <a:pt x="784860" y="27432"/>
                </a:lnTo>
                <a:lnTo>
                  <a:pt x="784860" y="48767"/>
                </a:lnTo>
                <a:lnTo>
                  <a:pt x="870203" y="48767"/>
                </a:lnTo>
                <a:lnTo>
                  <a:pt x="870203" y="27432"/>
                </a:lnTo>
                <a:close/>
              </a:path>
              <a:path w="1456054" h="76200">
                <a:moveTo>
                  <a:pt x="1019556" y="27432"/>
                </a:moveTo>
                <a:lnTo>
                  <a:pt x="934212" y="27432"/>
                </a:lnTo>
                <a:lnTo>
                  <a:pt x="934212" y="48767"/>
                </a:lnTo>
                <a:lnTo>
                  <a:pt x="1019556" y="48767"/>
                </a:lnTo>
                <a:lnTo>
                  <a:pt x="1019556" y="27432"/>
                </a:lnTo>
                <a:close/>
              </a:path>
              <a:path w="1456054" h="76200">
                <a:moveTo>
                  <a:pt x="1168908" y="27432"/>
                </a:moveTo>
                <a:lnTo>
                  <a:pt x="1083564" y="27432"/>
                </a:lnTo>
                <a:lnTo>
                  <a:pt x="1083564" y="48767"/>
                </a:lnTo>
                <a:lnTo>
                  <a:pt x="1168908" y="48767"/>
                </a:lnTo>
                <a:lnTo>
                  <a:pt x="1168908" y="27432"/>
                </a:lnTo>
                <a:close/>
              </a:path>
              <a:path w="1456054" h="76200">
                <a:moveTo>
                  <a:pt x="1318260" y="27432"/>
                </a:moveTo>
                <a:lnTo>
                  <a:pt x="1232916" y="27432"/>
                </a:lnTo>
                <a:lnTo>
                  <a:pt x="1232916" y="48767"/>
                </a:lnTo>
                <a:lnTo>
                  <a:pt x="1318260" y="48767"/>
                </a:lnTo>
                <a:lnTo>
                  <a:pt x="1318260" y="27432"/>
                </a:lnTo>
                <a:close/>
              </a:path>
              <a:path w="1456054" h="76200">
                <a:moveTo>
                  <a:pt x="1417574" y="0"/>
                </a:moveTo>
                <a:lnTo>
                  <a:pt x="1402726" y="2988"/>
                </a:lnTo>
                <a:lnTo>
                  <a:pt x="1390618" y="11144"/>
                </a:lnTo>
                <a:lnTo>
                  <a:pt x="1382462" y="23252"/>
                </a:lnTo>
                <a:lnTo>
                  <a:pt x="1379474" y="38100"/>
                </a:lnTo>
                <a:lnTo>
                  <a:pt x="1382462" y="52947"/>
                </a:lnTo>
                <a:lnTo>
                  <a:pt x="1390618" y="65055"/>
                </a:lnTo>
                <a:lnTo>
                  <a:pt x="1402726" y="73211"/>
                </a:lnTo>
                <a:lnTo>
                  <a:pt x="1417574" y="76200"/>
                </a:lnTo>
                <a:lnTo>
                  <a:pt x="1432421" y="73211"/>
                </a:lnTo>
                <a:lnTo>
                  <a:pt x="1444529" y="65055"/>
                </a:lnTo>
                <a:lnTo>
                  <a:pt x="1452685" y="52947"/>
                </a:lnTo>
                <a:lnTo>
                  <a:pt x="1453526" y="48767"/>
                </a:lnTo>
                <a:lnTo>
                  <a:pt x="1382268" y="48767"/>
                </a:lnTo>
                <a:lnTo>
                  <a:pt x="1382268" y="27432"/>
                </a:lnTo>
                <a:lnTo>
                  <a:pt x="1453526" y="27432"/>
                </a:lnTo>
                <a:lnTo>
                  <a:pt x="1452685" y="23252"/>
                </a:lnTo>
                <a:lnTo>
                  <a:pt x="1444529" y="11144"/>
                </a:lnTo>
                <a:lnTo>
                  <a:pt x="1432421" y="2988"/>
                </a:lnTo>
                <a:lnTo>
                  <a:pt x="1417574" y="0"/>
                </a:lnTo>
                <a:close/>
              </a:path>
              <a:path w="1456054" h="76200">
                <a:moveTo>
                  <a:pt x="1417574" y="27432"/>
                </a:moveTo>
                <a:lnTo>
                  <a:pt x="1382268" y="27432"/>
                </a:lnTo>
                <a:lnTo>
                  <a:pt x="1382268" y="48767"/>
                </a:lnTo>
                <a:lnTo>
                  <a:pt x="1417574" y="48767"/>
                </a:lnTo>
                <a:lnTo>
                  <a:pt x="1417574" y="27432"/>
                </a:lnTo>
                <a:close/>
              </a:path>
              <a:path w="1456054" h="76200">
                <a:moveTo>
                  <a:pt x="1453526" y="27432"/>
                </a:moveTo>
                <a:lnTo>
                  <a:pt x="1417574" y="27432"/>
                </a:lnTo>
                <a:lnTo>
                  <a:pt x="1417574" y="48767"/>
                </a:lnTo>
                <a:lnTo>
                  <a:pt x="1453526" y="48767"/>
                </a:lnTo>
                <a:lnTo>
                  <a:pt x="1455674" y="38100"/>
                </a:lnTo>
                <a:lnTo>
                  <a:pt x="1453526" y="27432"/>
                </a:lnTo>
                <a:close/>
              </a:path>
            </a:pathLst>
          </a:custGeom>
          <a:solidFill>
            <a:srgbClr val="EE8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4671" y="3959352"/>
            <a:ext cx="1456055" cy="76200"/>
          </a:xfrm>
          <a:custGeom>
            <a:avLst/>
            <a:gdLst/>
            <a:ahLst/>
            <a:cxnLst/>
            <a:rect l="l" t="t" r="r" b="b"/>
            <a:pathLst>
              <a:path w="145605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052" y="48768"/>
                </a:lnTo>
                <a:lnTo>
                  <a:pt x="38100" y="48768"/>
                </a:lnTo>
                <a:lnTo>
                  <a:pt x="38100" y="27431"/>
                </a:lnTo>
                <a:lnTo>
                  <a:pt x="74052" y="27431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1456054" h="76200">
                <a:moveTo>
                  <a:pt x="74052" y="27431"/>
                </a:moveTo>
                <a:lnTo>
                  <a:pt x="38100" y="27431"/>
                </a:lnTo>
                <a:lnTo>
                  <a:pt x="38100" y="48768"/>
                </a:lnTo>
                <a:lnTo>
                  <a:pt x="74052" y="48768"/>
                </a:lnTo>
                <a:lnTo>
                  <a:pt x="76200" y="38100"/>
                </a:lnTo>
                <a:lnTo>
                  <a:pt x="74052" y="27431"/>
                </a:lnTo>
                <a:close/>
              </a:path>
              <a:path w="1456054" h="76200">
                <a:moveTo>
                  <a:pt x="123444" y="27431"/>
                </a:moveTo>
                <a:lnTo>
                  <a:pt x="74052" y="27431"/>
                </a:lnTo>
                <a:lnTo>
                  <a:pt x="76200" y="38100"/>
                </a:lnTo>
                <a:lnTo>
                  <a:pt x="74052" y="48768"/>
                </a:lnTo>
                <a:lnTo>
                  <a:pt x="123444" y="48768"/>
                </a:lnTo>
                <a:lnTo>
                  <a:pt x="123444" y="27431"/>
                </a:lnTo>
                <a:close/>
              </a:path>
              <a:path w="1456054" h="76200">
                <a:moveTo>
                  <a:pt x="272796" y="27431"/>
                </a:moveTo>
                <a:lnTo>
                  <a:pt x="187451" y="27431"/>
                </a:lnTo>
                <a:lnTo>
                  <a:pt x="187451" y="48768"/>
                </a:lnTo>
                <a:lnTo>
                  <a:pt x="272796" y="48768"/>
                </a:lnTo>
                <a:lnTo>
                  <a:pt x="272796" y="27431"/>
                </a:lnTo>
                <a:close/>
              </a:path>
              <a:path w="1456054" h="76200">
                <a:moveTo>
                  <a:pt x="422148" y="27431"/>
                </a:moveTo>
                <a:lnTo>
                  <a:pt x="336803" y="27431"/>
                </a:lnTo>
                <a:lnTo>
                  <a:pt x="336803" y="48768"/>
                </a:lnTo>
                <a:lnTo>
                  <a:pt x="422148" y="48768"/>
                </a:lnTo>
                <a:lnTo>
                  <a:pt x="422148" y="27431"/>
                </a:lnTo>
                <a:close/>
              </a:path>
              <a:path w="1456054" h="76200">
                <a:moveTo>
                  <a:pt x="571500" y="27431"/>
                </a:moveTo>
                <a:lnTo>
                  <a:pt x="486155" y="27431"/>
                </a:lnTo>
                <a:lnTo>
                  <a:pt x="486155" y="48768"/>
                </a:lnTo>
                <a:lnTo>
                  <a:pt x="571500" y="48768"/>
                </a:lnTo>
                <a:lnTo>
                  <a:pt x="571500" y="27431"/>
                </a:lnTo>
                <a:close/>
              </a:path>
              <a:path w="1456054" h="76200">
                <a:moveTo>
                  <a:pt x="720851" y="27431"/>
                </a:moveTo>
                <a:lnTo>
                  <a:pt x="635507" y="27431"/>
                </a:lnTo>
                <a:lnTo>
                  <a:pt x="635507" y="48768"/>
                </a:lnTo>
                <a:lnTo>
                  <a:pt x="720851" y="48768"/>
                </a:lnTo>
                <a:lnTo>
                  <a:pt x="720851" y="27431"/>
                </a:lnTo>
                <a:close/>
              </a:path>
              <a:path w="1456054" h="76200">
                <a:moveTo>
                  <a:pt x="870203" y="27431"/>
                </a:moveTo>
                <a:lnTo>
                  <a:pt x="784859" y="27431"/>
                </a:lnTo>
                <a:lnTo>
                  <a:pt x="784859" y="48768"/>
                </a:lnTo>
                <a:lnTo>
                  <a:pt x="870203" y="48768"/>
                </a:lnTo>
                <a:lnTo>
                  <a:pt x="870203" y="27431"/>
                </a:lnTo>
                <a:close/>
              </a:path>
              <a:path w="1456054" h="76200">
                <a:moveTo>
                  <a:pt x="1019555" y="27431"/>
                </a:moveTo>
                <a:lnTo>
                  <a:pt x="934211" y="27431"/>
                </a:lnTo>
                <a:lnTo>
                  <a:pt x="934211" y="48768"/>
                </a:lnTo>
                <a:lnTo>
                  <a:pt x="1019555" y="48768"/>
                </a:lnTo>
                <a:lnTo>
                  <a:pt x="1019555" y="27431"/>
                </a:lnTo>
                <a:close/>
              </a:path>
              <a:path w="1456054" h="76200">
                <a:moveTo>
                  <a:pt x="1168907" y="27431"/>
                </a:moveTo>
                <a:lnTo>
                  <a:pt x="1083563" y="27431"/>
                </a:lnTo>
                <a:lnTo>
                  <a:pt x="1083563" y="48768"/>
                </a:lnTo>
                <a:lnTo>
                  <a:pt x="1168907" y="48768"/>
                </a:lnTo>
                <a:lnTo>
                  <a:pt x="1168907" y="27431"/>
                </a:lnTo>
                <a:close/>
              </a:path>
              <a:path w="1456054" h="76200">
                <a:moveTo>
                  <a:pt x="1318259" y="27431"/>
                </a:moveTo>
                <a:lnTo>
                  <a:pt x="1232916" y="27431"/>
                </a:lnTo>
                <a:lnTo>
                  <a:pt x="1232916" y="48768"/>
                </a:lnTo>
                <a:lnTo>
                  <a:pt x="1318259" y="48768"/>
                </a:lnTo>
                <a:lnTo>
                  <a:pt x="1318259" y="27431"/>
                </a:lnTo>
                <a:close/>
              </a:path>
              <a:path w="1456054" h="76200">
                <a:moveTo>
                  <a:pt x="1417574" y="0"/>
                </a:moveTo>
                <a:lnTo>
                  <a:pt x="1402726" y="2988"/>
                </a:lnTo>
                <a:lnTo>
                  <a:pt x="1390618" y="11144"/>
                </a:lnTo>
                <a:lnTo>
                  <a:pt x="1382462" y="23252"/>
                </a:lnTo>
                <a:lnTo>
                  <a:pt x="1379474" y="38100"/>
                </a:lnTo>
                <a:lnTo>
                  <a:pt x="1382462" y="52947"/>
                </a:lnTo>
                <a:lnTo>
                  <a:pt x="1390618" y="65055"/>
                </a:lnTo>
                <a:lnTo>
                  <a:pt x="1402726" y="73211"/>
                </a:lnTo>
                <a:lnTo>
                  <a:pt x="1417574" y="76200"/>
                </a:lnTo>
                <a:lnTo>
                  <a:pt x="1432421" y="73211"/>
                </a:lnTo>
                <a:lnTo>
                  <a:pt x="1444529" y="65055"/>
                </a:lnTo>
                <a:lnTo>
                  <a:pt x="1452685" y="52947"/>
                </a:lnTo>
                <a:lnTo>
                  <a:pt x="1453526" y="48768"/>
                </a:lnTo>
                <a:lnTo>
                  <a:pt x="1382268" y="48768"/>
                </a:lnTo>
                <a:lnTo>
                  <a:pt x="1382268" y="27431"/>
                </a:lnTo>
                <a:lnTo>
                  <a:pt x="1453526" y="27431"/>
                </a:lnTo>
                <a:lnTo>
                  <a:pt x="1452685" y="23252"/>
                </a:lnTo>
                <a:lnTo>
                  <a:pt x="1444529" y="11144"/>
                </a:lnTo>
                <a:lnTo>
                  <a:pt x="1432421" y="2988"/>
                </a:lnTo>
                <a:lnTo>
                  <a:pt x="1417574" y="0"/>
                </a:lnTo>
                <a:close/>
              </a:path>
              <a:path w="1456054" h="76200">
                <a:moveTo>
                  <a:pt x="1417574" y="27431"/>
                </a:moveTo>
                <a:lnTo>
                  <a:pt x="1382268" y="27431"/>
                </a:lnTo>
                <a:lnTo>
                  <a:pt x="1382268" y="48768"/>
                </a:lnTo>
                <a:lnTo>
                  <a:pt x="1417574" y="48768"/>
                </a:lnTo>
                <a:lnTo>
                  <a:pt x="1417574" y="27431"/>
                </a:lnTo>
                <a:close/>
              </a:path>
              <a:path w="1456054" h="76200">
                <a:moveTo>
                  <a:pt x="1453526" y="27431"/>
                </a:moveTo>
                <a:lnTo>
                  <a:pt x="1417574" y="27431"/>
                </a:lnTo>
                <a:lnTo>
                  <a:pt x="1417574" y="48768"/>
                </a:lnTo>
                <a:lnTo>
                  <a:pt x="1453526" y="48768"/>
                </a:lnTo>
                <a:lnTo>
                  <a:pt x="1455674" y="38100"/>
                </a:lnTo>
                <a:lnTo>
                  <a:pt x="1453526" y="27431"/>
                </a:lnTo>
                <a:close/>
              </a:path>
            </a:pathLst>
          </a:custGeom>
          <a:solidFill>
            <a:srgbClr val="EE8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87328" y="2609088"/>
            <a:ext cx="439420" cy="1426845"/>
          </a:xfrm>
          <a:custGeom>
            <a:avLst/>
            <a:gdLst/>
            <a:ahLst/>
            <a:cxnLst/>
            <a:rect l="l" t="t" r="r" b="b"/>
            <a:pathLst>
              <a:path w="439420" h="1426845">
                <a:moveTo>
                  <a:pt x="40258" y="0"/>
                </a:moveTo>
                <a:lnTo>
                  <a:pt x="25253" y="2186"/>
                </a:lnTo>
                <a:lnTo>
                  <a:pt x="12700" y="9683"/>
                </a:lnTo>
                <a:lnTo>
                  <a:pt x="3861" y="21324"/>
                </a:lnTo>
                <a:lnTo>
                  <a:pt x="0" y="35940"/>
                </a:lnTo>
                <a:lnTo>
                  <a:pt x="2169" y="50828"/>
                </a:lnTo>
                <a:lnTo>
                  <a:pt x="2250" y="51053"/>
                </a:lnTo>
                <a:lnTo>
                  <a:pt x="9683" y="63500"/>
                </a:lnTo>
                <a:lnTo>
                  <a:pt x="21324" y="72338"/>
                </a:lnTo>
                <a:lnTo>
                  <a:pt x="35941" y="76200"/>
                </a:lnTo>
                <a:lnTo>
                  <a:pt x="50946" y="74013"/>
                </a:lnTo>
                <a:lnTo>
                  <a:pt x="63500" y="66516"/>
                </a:lnTo>
                <a:lnTo>
                  <a:pt x="72338" y="54875"/>
                </a:lnTo>
                <a:lnTo>
                  <a:pt x="73407" y="50828"/>
                </a:lnTo>
                <a:lnTo>
                  <a:pt x="37465" y="48767"/>
                </a:lnTo>
                <a:lnTo>
                  <a:pt x="38735" y="27432"/>
                </a:lnTo>
                <a:lnTo>
                  <a:pt x="74330" y="27432"/>
                </a:lnTo>
                <a:lnTo>
                  <a:pt x="74013" y="25253"/>
                </a:lnTo>
                <a:lnTo>
                  <a:pt x="66516" y="12700"/>
                </a:lnTo>
                <a:lnTo>
                  <a:pt x="54875" y="3861"/>
                </a:lnTo>
                <a:lnTo>
                  <a:pt x="40258" y="0"/>
                </a:lnTo>
                <a:close/>
              </a:path>
              <a:path w="439420" h="1426845">
                <a:moveTo>
                  <a:pt x="74630" y="29489"/>
                </a:moveTo>
                <a:lnTo>
                  <a:pt x="76200" y="40259"/>
                </a:lnTo>
                <a:lnTo>
                  <a:pt x="73407" y="50828"/>
                </a:lnTo>
                <a:lnTo>
                  <a:pt x="77343" y="51053"/>
                </a:lnTo>
                <a:lnTo>
                  <a:pt x="96012" y="53848"/>
                </a:lnTo>
                <a:lnTo>
                  <a:pt x="114680" y="57658"/>
                </a:lnTo>
                <a:lnTo>
                  <a:pt x="119888" y="58927"/>
                </a:lnTo>
                <a:lnTo>
                  <a:pt x="125349" y="38353"/>
                </a:lnTo>
                <a:lnTo>
                  <a:pt x="118872" y="36702"/>
                </a:lnTo>
                <a:lnTo>
                  <a:pt x="99060" y="32638"/>
                </a:lnTo>
                <a:lnTo>
                  <a:pt x="78613" y="29717"/>
                </a:lnTo>
                <a:lnTo>
                  <a:pt x="74630" y="29489"/>
                </a:lnTo>
                <a:close/>
              </a:path>
              <a:path w="439420" h="1426845">
                <a:moveTo>
                  <a:pt x="38735" y="27432"/>
                </a:moveTo>
                <a:lnTo>
                  <a:pt x="37465" y="48767"/>
                </a:lnTo>
                <a:lnTo>
                  <a:pt x="73407" y="50828"/>
                </a:lnTo>
                <a:lnTo>
                  <a:pt x="76200" y="40259"/>
                </a:lnTo>
                <a:lnTo>
                  <a:pt x="74630" y="29489"/>
                </a:lnTo>
                <a:lnTo>
                  <a:pt x="38735" y="27432"/>
                </a:lnTo>
                <a:close/>
              </a:path>
              <a:path w="439420" h="1426845">
                <a:moveTo>
                  <a:pt x="74330" y="27432"/>
                </a:moveTo>
                <a:lnTo>
                  <a:pt x="38735" y="27432"/>
                </a:lnTo>
                <a:lnTo>
                  <a:pt x="74630" y="29489"/>
                </a:lnTo>
                <a:lnTo>
                  <a:pt x="74330" y="27432"/>
                </a:lnTo>
                <a:close/>
              </a:path>
              <a:path w="439420" h="1426845">
                <a:moveTo>
                  <a:pt x="187198" y="60198"/>
                </a:moveTo>
                <a:lnTo>
                  <a:pt x="178435" y="79628"/>
                </a:lnTo>
                <a:lnTo>
                  <a:pt x="185674" y="82931"/>
                </a:lnTo>
                <a:lnTo>
                  <a:pt x="202438" y="91439"/>
                </a:lnTo>
                <a:lnTo>
                  <a:pt x="218694" y="101091"/>
                </a:lnTo>
                <a:lnTo>
                  <a:pt x="234569" y="111506"/>
                </a:lnTo>
                <a:lnTo>
                  <a:pt x="249427" y="122427"/>
                </a:lnTo>
                <a:lnTo>
                  <a:pt x="262127" y="105283"/>
                </a:lnTo>
                <a:lnTo>
                  <a:pt x="246252" y="93725"/>
                </a:lnTo>
                <a:lnTo>
                  <a:pt x="229489" y="82550"/>
                </a:lnTo>
                <a:lnTo>
                  <a:pt x="212090" y="72516"/>
                </a:lnTo>
                <a:lnTo>
                  <a:pt x="194437" y="63373"/>
                </a:lnTo>
                <a:lnTo>
                  <a:pt x="187198" y="60198"/>
                </a:lnTo>
                <a:close/>
              </a:path>
              <a:path w="439420" h="1426845">
                <a:moveTo>
                  <a:pt x="311023" y="149606"/>
                </a:moveTo>
                <a:lnTo>
                  <a:pt x="295275" y="164084"/>
                </a:lnTo>
                <a:lnTo>
                  <a:pt x="306197" y="175767"/>
                </a:lnTo>
                <a:lnTo>
                  <a:pt x="318643" y="190881"/>
                </a:lnTo>
                <a:lnTo>
                  <a:pt x="330707" y="206628"/>
                </a:lnTo>
                <a:lnTo>
                  <a:pt x="341883" y="223138"/>
                </a:lnTo>
                <a:lnTo>
                  <a:pt x="346201" y="229870"/>
                </a:lnTo>
                <a:lnTo>
                  <a:pt x="364236" y="218566"/>
                </a:lnTo>
                <a:lnTo>
                  <a:pt x="359537" y="211074"/>
                </a:lnTo>
                <a:lnTo>
                  <a:pt x="347725" y="193801"/>
                </a:lnTo>
                <a:lnTo>
                  <a:pt x="335152" y="177164"/>
                </a:lnTo>
                <a:lnTo>
                  <a:pt x="321818" y="161416"/>
                </a:lnTo>
                <a:lnTo>
                  <a:pt x="311023" y="149606"/>
                </a:lnTo>
                <a:close/>
              </a:path>
              <a:path w="439420" h="1426845">
                <a:moveTo>
                  <a:pt x="395097" y="276225"/>
                </a:moveTo>
                <a:lnTo>
                  <a:pt x="375666" y="284988"/>
                </a:lnTo>
                <a:lnTo>
                  <a:pt x="379983" y="294766"/>
                </a:lnTo>
                <a:lnTo>
                  <a:pt x="387603" y="314071"/>
                </a:lnTo>
                <a:lnTo>
                  <a:pt x="394462" y="333883"/>
                </a:lnTo>
                <a:lnTo>
                  <a:pt x="400430" y="354202"/>
                </a:lnTo>
                <a:lnTo>
                  <a:pt x="402844" y="363727"/>
                </a:lnTo>
                <a:lnTo>
                  <a:pt x="423545" y="358648"/>
                </a:lnTo>
                <a:lnTo>
                  <a:pt x="420877" y="347979"/>
                </a:lnTo>
                <a:lnTo>
                  <a:pt x="414654" y="327025"/>
                </a:lnTo>
                <a:lnTo>
                  <a:pt x="407543" y="306197"/>
                </a:lnTo>
                <a:lnTo>
                  <a:pt x="399542" y="286003"/>
                </a:lnTo>
                <a:lnTo>
                  <a:pt x="395097" y="276225"/>
                </a:lnTo>
                <a:close/>
              </a:path>
              <a:path w="439420" h="1426845">
                <a:moveTo>
                  <a:pt x="435228" y="422910"/>
                </a:moveTo>
                <a:lnTo>
                  <a:pt x="414147" y="425323"/>
                </a:lnTo>
                <a:lnTo>
                  <a:pt x="415671" y="439292"/>
                </a:lnTo>
                <a:lnTo>
                  <a:pt x="417068" y="461263"/>
                </a:lnTo>
                <a:lnTo>
                  <a:pt x="417564" y="483362"/>
                </a:lnTo>
                <a:lnTo>
                  <a:pt x="417575" y="509270"/>
                </a:lnTo>
                <a:lnTo>
                  <a:pt x="438912" y="509270"/>
                </a:lnTo>
                <a:lnTo>
                  <a:pt x="438912" y="483362"/>
                </a:lnTo>
                <a:lnTo>
                  <a:pt x="438276" y="459994"/>
                </a:lnTo>
                <a:lnTo>
                  <a:pt x="436879" y="436879"/>
                </a:lnTo>
                <a:lnTo>
                  <a:pt x="435228" y="422910"/>
                </a:lnTo>
                <a:close/>
              </a:path>
              <a:path w="439420" h="1426845">
                <a:moveTo>
                  <a:pt x="438912" y="573277"/>
                </a:moveTo>
                <a:lnTo>
                  <a:pt x="417575" y="573277"/>
                </a:lnTo>
                <a:lnTo>
                  <a:pt x="417575" y="658622"/>
                </a:lnTo>
                <a:lnTo>
                  <a:pt x="438912" y="658622"/>
                </a:lnTo>
                <a:lnTo>
                  <a:pt x="438912" y="573277"/>
                </a:lnTo>
                <a:close/>
              </a:path>
              <a:path w="439420" h="1426845">
                <a:moveTo>
                  <a:pt x="438912" y="722629"/>
                </a:moveTo>
                <a:lnTo>
                  <a:pt x="417575" y="722629"/>
                </a:lnTo>
                <a:lnTo>
                  <a:pt x="417575" y="807974"/>
                </a:lnTo>
                <a:lnTo>
                  <a:pt x="438912" y="807974"/>
                </a:lnTo>
                <a:lnTo>
                  <a:pt x="438912" y="722629"/>
                </a:lnTo>
                <a:close/>
              </a:path>
              <a:path w="439420" h="1426845">
                <a:moveTo>
                  <a:pt x="438912" y="871982"/>
                </a:moveTo>
                <a:lnTo>
                  <a:pt x="417575" y="871982"/>
                </a:lnTo>
                <a:lnTo>
                  <a:pt x="417575" y="942975"/>
                </a:lnTo>
                <a:lnTo>
                  <a:pt x="417322" y="957072"/>
                </a:lnTo>
                <a:lnTo>
                  <a:pt x="438657" y="957579"/>
                </a:lnTo>
                <a:lnTo>
                  <a:pt x="438912" y="942975"/>
                </a:lnTo>
                <a:lnTo>
                  <a:pt x="438912" y="871982"/>
                </a:lnTo>
                <a:close/>
              </a:path>
              <a:path w="439420" h="1426845">
                <a:moveTo>
                  <a:pt x="411606" y="1019429"/>
                </a:moveTo>
                <a:lnTo>
                  <a:pt x="400303" y="1072895"/>
                </a:lnTo>
                <a:lnTo>
                  <a:pt x="391922" y="1100328"/>
                </a:lnTo>
                <a:lnTo>
                  <a:pt x="411988" y="1107313"/>
                </a:lnTo>
                <a:lnTo>
                  <a:pt x="426466" y="1056386"/>
                </a:lnTo>
                <a:lnTo>
                  <a:pt x="432689" y="1022731"/>
                </a:lnTo>
                <a:lnTo>
                  <a:pt x="411606" y="1019429"/>
                </a:lnTo>
                <a:close/>
              </a:path>
              <a:path w="439420" h="1426845">
                <a:moveTo>
                  <a:pt x="367792" y="1158113"/>
                </a:moveTo>
                <a:lnTo>
                  <a:pt x="341629" y="1203833"/>
                </a:lnTo>
                <a:lnTo>
                  <a:pt x="323976" y="1228725"/>
                </a:lnTo>
                <a:lnTo>
                  <a:pt x="340868" y="1241679"/>
                </a:lnTo>
                <a:lnTo>
                  <a:pt x="370967" y="1197229"/>
                </a:lnTo>
                <a:lnTo>
                  <a:pt x="386842" y="1167638"/>
                </a:lnTo>
                <a:lnTo>
                  <a:pt x="367792" y="1158113"/>
                </a:lnTo>
                <a:close/>
              </a:path>
              <a:path w="439420" h="1426845">
                <a:moveTo>
                  <a:pt x="282448" y="1275461"/>
                </a:moveTo>
                <a:lnTo>
                  <a:pt x="249554" y="1303909"/>
                </a:lnTo>
                <a:lnTo>
                  <a:pt x="217424" y="1326261"/>
                </a:lnTo>
                <a:lnTo>
                  <a:pt x="228092" y="1344676"/>
                </a:lnTo>
                <a:lnTo>
                  <a:pt x="262890" y="1320545"/>
                </a:lnTo>
                <a:lnTo>
                  <a:pt x="293877" y="1294257"/>
                </a:lnTo>
                <a:lnTo>
                  <a:pt x="297433" y="1290574"/>
                </a:lnTo>
                <a:lnTo>
                  <a:pt x="282448" y="1275461"/>
                </a:lnTo>
                <a:close/>
              </a:path>
              <a:path w="439420" h="1426845">
                <a:moveTo>
                  <a:pt x="161671" y="1353947"/>
                </a:moveTo>
                <a:lnTo>
                  <a:pt x="114046" y="1368933"/>
                </a:lnTo>
                <a:lnTo>
                  <a:pt x="81661" y="1374775"/>
                </a:lnTo>
                <a:lnTo>
                  <a:pt x="84708" y="1395857"/>
                </a:lnTo>
                <a:lnTo>
                  <a:pt x="138938" y="1384554"/>
                </a:lnTo>
                <a:lnTo>
                  <a:pt x="169418" y="1373886"/>
                </a:lnTo>
                <a:lnTo>
                  <a:pt x="161671" y="1353947"/>
                </a:lnTo>
                <a:close/>
              </a:path>
              <a:path w="439420" h="1426845">
                <a:moveTo>
                  <a:pt x="35941" y="1350264"/>
                </a:moveTo>
                <a:lnTo>
                  <a:pt x="21324" y="1354125"/>
                </a:lnTo>
                <a:lnTo>
                  <a:pt x="9683" y="1362964"/>
                </a:lnTo>
                <a:lnTo>
                  <a:pt x="2186" y="1375517"/>
                </a:lnTo>
                <a:lnTo>
                  <a:pt x="0" y="1390523"/>
                </a:lnTo>
                <a:lnTo>
                  <a:pt x="3861" y="1405139"/>
                </a:lnTo>
                <a:lnTo>
                  <a:pt x="12700" y="1416780"/>
                </a:lnTo>
                <a:lnTo>
                  <a:pt x="25253" y="1424277"/>
                </a:lnTo>
                <a:lnTo>
                  <a:pt x="40258" y="1426464"/>
                </a:lnTo>
                <a:lnTo>
                  <a:pt x="54875" y="1422602"/>
                </a:lnTo>
                <a:lnTo>
                  <a:pt x="66516" y="1413764"/>
                </a:lnTo>
                <a:lnTo>
                  <a:pt x="74013" y="1401210"/>
                </a:lnTo>
                <a:lnTo>
                  <a:pt x="76200" y="1386205"/>
                </a:lnTo>
                <a:lnTo>
                  <a:pt x="72338" y="1371588"/>
                </a:lnTo>
                <a:lnTo>
                  <a:pt x="63500" y="1359947"/>
                </a:lnTo>
                <a:lnTo>
                  <a:pt x="50946" y="1352450"/>
                </a:lnTo>
                <a:lnTo>
                  <a:pt x="35941" y="1350264"/>
                </a:lnTo>
                <a:close/>
              </a:path>
            </a:pathLst>
          </a:custGeom>
          <a:solidFill>
            <a:srgbClr val="EE8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70007" y="2304288"/>
            <a:ext cx="393192" cy="5943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70007" y="3660742"/>
            <a:ext cx="393192" cy="5179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2864" y="3590614"/>
            <a:ext cx="393192" cy="53630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529061" y="5326735"/>
            <a:ext cx="993140" cy="7239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200" i="1" spc="-10" dirty="0">
                <a:latin typeface="Cambria"/>
                <a:cs typeface="Cambria"/>
              </a:rPr>
              <a:t>84,9%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ts val="1430"/>
              </a:lnSpc>
              <a:spcBef>
                <a:spcPts val="600"/>
              </a:spcBef>
            </a:pPr>
            <a:r>
              <a:rPr sz="1200" i="1" spc="-10" dirty="0">
                <a:latin typeface="Cambria"/>
                <a:cs typeface="Cambria"/>
              </a:rPr>
              <a:t>Работают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ts val="1430"/>
              </a:lnSpc>
            </a:pPr>
            <a:r>
              <a:rPr sz="1200" i="1" dirty="0">
                <a:latin typeface="Rockwell"/>
                <a:cs typeface="Rockwell"/>
              </a:rPr>
              <a:t>75%</a:t>
            </a:r>
            <a:r>
              <a:rPr sz="1200" i="1" spc="-15" dirty="0">
                <a:latin typeface="Rockwell"/>
                <a:cs typeface="Rockwell"/>
              </a:rPr>
              <a:t> </a:t>
            </a:r>
            <a:r>
              <a:rPr sz="1200" i="1" dirty="0">
                <a:latin typeface="Cambria"/>
                <a:cs typeface="Cambria"/>
              </a:rPr>
              <a:t>по</a:t>
            </a:r>
            <a:r>
              <a:rPr sz="1200" i="1" spc="-10" dirty="0">
                <a:latin typeface="Cambria"/>
                <a:cs typeface="Cambria"/>
              </a:rPr>
              <a:t> найму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0973" y="5326735"/>
            <a:ext cx="2209800" cy="7270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sz="1200" i="1" spc="-10" dirty="0">
                <a:latin typeface="Cambria"/>
                <a:cs typeface="Cambria"/>
              </a:rPr>
              <a:t>84,9%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200" i="1" dirty="0">
                <a:latin typeface="Cambria"/>
                <a:cs typeface="Cambria"/>
              </a:rPr>
              <a:t>Имеют</a:t>
            </a:r>
            <a:r>
              <a:rPr sz="1200" i="1" spc="-3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образование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200" i="1" spc="-10" dirty="0">
                <a:latin typeface="Cambria"/>
                <a:cs typeface="Cambria"/>
              </a:rPr>
              <a:t>Средне-</a:t>
            </a:r>
            <a:r>
              <a:rPr sz="1200" i="1" dirty="0">
                <a:latin typeface="Cambria"/>
                <a:cs typeface="Cambria"/>
              </a:rPr>
              <a:t>специальное</a:t>
            </a:r>
            <a:r>
              <a:rPr sz="1200" i="1" spc="-3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или</a:t>
            </a:r>
            <a:r>
              <a:rPr sz="1200" i="1" spc="-30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высшее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67271" y="3959478"/>
            <a:ext cx="441959" cy="1774189"/>
          </a:xfrm>
          <a:custGeom>
            <a:avLst/>
            <a:gdLst/>
            <a:ahLst/>
            <a:cxnLst/>
            <a:rect l="l" t="t" r="r" b="b"/>
            <a:pathLst>
              <a:path w="441959" h="1774189">
                <a:moveTo>
                  <a:pt x="439619" y="27305"/>
                </a:moveTo>
                <a:lnTo>
                  <a:pt x="403098" y="27305"/>
                </a:lnTo>
                <a:lnTo>
                  <a:pt x="404622" y="48641"/>
                </a:lnTo>
                <a:lnTo>
                  <a:pt x="368821" y="51246"/>
                </a:lnTo>
                <a:lnTo>
                  <a:pt x="369933" y="55264"/>
                </a:lnTo>
                <a:lnTo>
                  <a:pt x="378920" y="66770"/>
                </a:lnTo>
                <a:lnTo>
                  <a:pt x="391550" y="74037"/>
                </a:lnTo>
                <a:lnTo>
                  <a:pt x="406526" y="75946"/>
                </a:lnTo>
                <a:lnTo>
                  <a:pt x="421151" y="71899"/>
                </a:lnTo>
                <a:lnTo>
                  <a:pt x="432657" y="62912"/>
                </a:lnTo>
                <a:lnTo>
                  <a:pt x="439924" y="50282"/>
                </a:lnTo>
                <a:lnTo>
                  <a:pt x="441832" y="35306"/>
                </a:lnTo>
                <a:lnTo>
                  <a:pt x="439619" y="27305"/>
                </a:lnTo>
                <a:close/>
              </a:path>
              <a:path w="441959" h="1774189">
                <a:moveTo>
                  <a:pt x="367255" y="29905"/>
                </a:moveTo>
                <a:lnTo>
                  <a:pt x="362838" y="30226"/>
                </a:lnTo>
                <a:lnTo>
                  <a:pt x="342137" y="33909"/>
                </a:lnTo>
                <a:lnTo>
                  <a:pt x="321945" y="39116"/>
                </a:lnTo>
                <a:lnTo>
                  <a:pt x="316483" y="40894"/>
                </a:lnTo>
                <a:lnTo>
                  <a:pt x="323214" y="61087"/>
                </a:lnTo>
                <a:lnTo>
                  <a:pt x="327278" y="59690"/>
                </a:lnTo>
                <a:lnTo>
                  <a:pt x="345948" y="54991"/>
                </a:lnTo>
                <a:lnTo>
                  <a:pt x="364489" y="51562"/>
                </a:lnTo>
                <a:lnTo>
                  <a:pt x="368821" y="51246"/>
                </a:lnTo>
                <a:lnTo>
                  <a:pt x="365886" y="40640"/>
                </a:lnTo>
                <a:lnTo>
                  <a:pt x="367255" y="29905"/>
                </a:lnTo>
                <a:close/>
              </a:path>
              <a:path w="441959" h="1774189">
                <a:moveTo>
                  <a:pt x="403098" y="27305"/>
                </a:moveTo>
                <a:lnTo>
                  <a:pt x="367255" y="29905"/>
                </a:lnTo>
                <a:lnTo>
                  <a:pt x="366081" y="39116"/>
                </a:lnTo>
                <a:lnTo>
                  <a:pt x="365957" y="40894"/>
                </a:lnTo>
                <a:lnTo>
                  <a:pt x="368821" y="51246"/>
                </a:lnTo>
                <a:lnTo>
                  <a:pt x="404622" y="48641"/>
                </a:lnTo>
                <a:lnTo>
                  <a:pt x="403098" y="27305"/>
                </a:lnTo>
                <a:close/>
              </a:path>
              <a:path w="441959" h="1774189">
                <a:moveTo>
                  <a:pt x="401193" y="0"/>
                </a:moveTo>
                <a:lnTo>
                  <a:pt x="386568" y="4046"/>
                </a:lnTo>
                <a:lnTo>
                  <a:pt x="375062" y="13033"/>
                </a:lnTo>
                <a:lnTo>
                  <a:pt x="367795" y="25663"/>
                </a:lnTo>
                <a:lnTo>
                  <a:pt x="367255" y="29905"/>
                </a:lnTo>
                <a:lnTo>
                  <a:pt x="403098" y="27305"/>
                </a:lnTo>
                <a:lnTo>
                  <a:pt x="439619" y="27305"/>
                </a:lnTo>
                <a:lnTo>
                  <a:pt x="437786" y="20681"/>
                </a:lnTo>
                <a:lnTo>
                  <a:pt x="428799" y="9175"/>
                </a:lnTo>
                <a:lnTo>
                  <a:pt x="416169" y="1908"/>
                </a:lnTo>
                <a:lnTo>
                  <a:pt x="401193" y="0"/>
                </a:lnTo>
                <a:close/>
              </a:path>
              <a:path w="441959" h="1774189">
                <a:moveTo>
                  <a:pt x="255904" y="67183"/>
                </a:moveTo>
                <a:lnTo>
                  <a:pt x="210184" y="97409"/>
                </a:lnTo>
                <a:lnTo>
                  <a:pt x="185166" y="118745"/>
                </a:lnTo>
                <a:lnTo>
                  <a:pt x="199644" y="134493"/>
                </a:lnTo>
                <a:lnTo>
                  <a:pt x="206882" y="127762"/>
                </a:lnTo>
                <a:lnTo>
                  <a:pt x="222757" y="114554"/>
                </a:lnTo>
                <a:lnTo>
                  <a:pt x="239268" y="102489"/>
                </a:lnTo>
                <a:lnTo>
                  <a:pt x="256158" y="91567"/>
                </a:lnTo>
                <a:lnTo>
                  <a:pt x="266446" y="85725"/>
                </a:lnTo>
                <a:lnTo>
                  <a:pt x="255904" y="67183"/>
                </a:lnTo>
                <a:close/>
              </a:path>
              <a:path w="441959" h="1774189">
                <a:moveTo>
                  <a:pt x="140334" y="166497"/>
                </a:moveTo>
                <a:lnTo>
                  <a:pt x="104012" y="216789"/>
                </a:lnTo>
                <a:lnTo>
                  <a:pt x="91058" y="238252"/>
                </a:lnTo>
                <a:lnTo>
                  <a:pt x="109600" y="248666"/>
                </a:lnTo>
                <a:lnTo>
                  <a:pt x="121792" y="228600"/>
                </a:lnTo>
                <a:lnTo>
                  <a:pt x="134365" y="209423"/>
                </a:lnTo>
                <a:lnTo>
                  <a:pt x="147827" y="191135"/>
                </a:lnTo>
                <a:lnTo>
                  <a:pt x="156972" y="179832"/>
                </a:lnTo>
                <a:lnTo>
                  <a:pt x="140334" y="166497"/>
                </a:lnTo>
                <a:close/>
              </a:path>
              <a:path w="441959" h="1774189">
                <a:moveTo>
                  <a:pt x="61849" y="296164"/>
                </a:moveTo>
                <a:lnTo>
                  <a:pt x="57912" y="305054"/>
                </a:lnTo>
                <a:lnTo>
                  <a:pt x="48260" y="328930"/>
                </a:lnTo>
                <a:lnTo>
                  <a:pt x="39369" y="353695"/>
                </a:lnTo>
                <a:lnTo>
                  <a:pt x="31876" y="377317"/>
                </a:lnTo>
                <a:lnTo>
                  <a:pt x="52197" y="383794"/>
                </a:lnTo>
                <a:lnTo>
                  <a:pt x="59436" y="360807"/>
                </a:lnTo>
                <a:lnTo>
                  <a:pt x="67944" y="336931"/>
                </a:lnTo>
                <a:lnTo>
                  <a:pt x="77342" y="313690"/>
                </a:lnTo>
                <a:lnTo>
                  <a:pt x="81279" y="304927"/>
                </a:lnTo>
                <a:lnTo>
                  <a:pt x="61849" y="296164"/>
                </a:lnTo>
                <a:close/>
              </a:path>
              <a:path w="441959" h="1774189">
                <a:moveTo>
                  <a:pt x="16128" y="440563"/>
                </a:moveTo>
                <a:lnTo>
                  <a:pt x="12573" y="458724"/>
                </a:lnTo>
                <a:lnTo>
                  <a:pt x="8127" y="486283"/>
                </a:lnTo>
                <a:lnTo>
                  <a:pt x="4572" y="514477"/>
                </a:lnTo>
                <a:lnTo>
                  <a:pt x="3555" y="526034"/>
                </a:lnTo>
                <a:lnTo>
                  <a:pt x="24764" y="527939"/>
                </a:lnTo>
                <a:lnTo>
                  <a:pt x="25780" y="517144"/>
                </a:lnTo>
                <a:lnTo>
                  <a:pt x="29210" y="489712"/>
                </a:lnTo>
                <a:lnTo>
                  <a:pt x="33527" y="462788"/>
                </a:lnTo>
                <a:lnTo>
                  <a:pt x="37083" y="444627"/>
                </a:lnTo>
                <a:lnTo>
                  <a:pt x="16128" y="440563"/>
                </a:lnTo>
                <a:close/>
              </a:path>
              <a:path w="441959" h="1774189">
                <a:moveTo>
                  <a:pt x="126" y="590804"/>
                </a:moveTo>
                <a:lnTo>
                  <a:pt x="0" y="676275"/>
                </a:lnTo>
                <a:lnTo>
                  <a:pt x="21336" y="676275"/>
                </a:lnTo>
                <a:lnTo>
                  <a:pt x="21462" y="591058"/>
                </a:lnTo>
                <a:lnTo>
                  <a:pt x="126" y="590804"/>
                </a:lnTo>
                <a:close/>
              </a:path>
              <a:path w="441959" h="1774189">
                <a:moveTo>
                  <a:pt x="21336" y="740283"/>
                </a:moveTo>
                <a:lnTo>
                  <a:pt x="0" y="740283"/>
                </a:lnTo>
                <a:lnTo>
                  <a:pt x="0" y="825627"/>
                </a:lnTo>
                <a:lnTo>
                  <a:pt x="21336" y="825627"/>
                </a:lnTo>
                <a:lnTo>
                  <a:pt x="21336" y="740283"/>
                </a:lnTo>
                <a:close/>
              </a:path>
              <a:path w="441959" h="1774189">
                <a:moveTo>
                  <a:pt x="21336" y="889635"/>
                </a:moveTo>
                <a:lnTo>
                  <a:pt x="0" y="889635"/>
                </a:lnTo>
                <a:lnTo>
                  <a:pt x="0" y="974979"/>
                </a:lnTo>
                <a:lnTo>
                  <a:pt x="21336" y="974979"/>
                </a:lnTo>
                <a:lnTo>
                  <a:pt x="21336" y="889635"/>
                </a:lnTo>
                <a:close/>
              </a:path>
              <a:path w="441959" h="1774189">
                <a:moveTo>
                  <a:pt x="21336" y="1038987"/>
                </a:moveTo>
                <a:lnTo>
                  <a:pt x="0" y="1038987"/>
                </a:lnTo>
                <a:lnTo>
                  <a:pt x="0" y="1124331"/>
                </a:lnTo>
                <a:lnTo>
                  <a:pt x="21336" y="1124331"/>
                </a:lnTo>
                <a:lnTo>
                  <a:pt x="21336" y="1038987"/>
                </a:lnTo>
                <a:close/>
              </a:path>
              <a:path w="441959" h="1774189">
                <a:moveTo>
                  <a:pt x="21589" y="1188212"/>
                </a:moveTo>
                <a:lnTo>
                  <a:pt x="253" y="1188466"/>
                </a:lnTo>
                <a:lnTo>
                  <a:pt x="507" y="1201293"/>
                </a:lnTo>
                <a:lnTo>
                  <a:pt x="2031" y="1230249"/>
                </a:lnTo>
                <a:lnTo>
                  <a:pt x="4572" y="1258951"/>
                </a:lnTo>
                <a:lnTo>
                  <a:pt x="6603" y="1274699"/>
                </a:lnTo>
                <a:lnTo>
                  <a:pt x="27686" y="1272032"/>
                </a:lnTo>
                <a:lnTo>
                  <a:pt x="25907" y="1256919"/>
                </a:lnTo>
                <a:lnTo>
                  <a:pt x="23367" y="1229233"/>
                </a:lnTo>
                <a:lnTo>
                  <a:pt x="21843" y="1200912"/>
                </a:lnTo>
                <a:lnTo>
                  <a:pt x="21589" y="1188212"/>
                </a:lnTo>
                <a:close/>
              </a:path>
              <a:path w="441959" h="1774189">
                <a:moveTo>
                  <a:pt x="38226" y="1334389"/>
                </a:moveTo>
                <a:lnTo>
                  <a:pt x="17272" y="1338580"/>
                </a:lnTo>
                <a:lnTo>
                  <a:pt x="17906" y="1341882"/>
                </a:lnTo>
                <a:lnTo>
                  <a:pt x="24256" y="1368425"/>
                </a:lnTo>
                <a:lnTo>
                  <a:pt x="31368" y="1394333"/>
                </a:lnTo>
                <a:lnTo>
                  <a:pt x="39242" y="1419606"/>
                </a:lnTo>
                <a:lnTo>
                  <a:pt x="40258" y="1422400"/>
                </a:lnTo>
                <a:lnTo>
                  <a:pt x="60325" y="1415161"/>
                </a:lnTo>
                <a:lnTo>
                  <a:pt x="59562" y="1413256"/>
                </a:lnTo>
                <a:lnTo>
                  <a:pt x="51942" y="1388618"/>
                </a:lnTo>
                <a:lnTo>
                  <a:pt x="44957" y="1363472"/>
                </a:lnTo>
                <a:lnTo>
                  <a:pt x="38862" y="1337691"/>
                </a:lnTo>
                <a:lnTo>
                  <a:pt x="38226" y="1334389"/>
                </a:lnTo>
                <a:close/>
              </a:path>
              <a:path w="441959" h="1774189">
                <a:moveTo>
                  <a:pt x="83565" y="1473962"/>
                </a:moveTo>
                <a:lnTo>
                  <a:pt x="64135" y="1482598"/>
                </a:lnTo>
                <a:lnTo>
                  <a:pt x="68072" y="1491488"/>
                </a:lnTo>
                <a:lnTo>
                  <a:pt x="79248" y="1514094"/>
                </a:lnTo>
                <a:lnTo>
                  <a:pt x="91186" y="1535811"/>
                </a:lnTo>
                <a:lnTo>
                  <a:pt x="103758" y="1556639"/>
                </a:lnTo>
                <a:lnTo>
                  <a:pt x="105410" y="1559179"/>
                </a:lnTo>
                <a:lnTo>
                  <a:pt x="123189" y="1547368"/>
                </a:lnTo>
                <a:lnTo>
                  <a:pt x="122047" y="1545590"/>
                </a:lnTo>
                <a:lnTo>
                  <a:pt x="109854" y="1525524"/>
                </a:lnTo>
                <a:lnTo>
                  <a:pt x="98298" y="1504569"/>
                </a:lnTo>
                <a:lnTo>
                  <a:pt x="87390" y="1482598"/>
                </a:lnTo>
                <a:lnTo>
                  <a:pt x="83565" y="1473962"/>
                </a:lnTo>
                <a:close/>
              </a:path>
              <a:path w="441959" h="1774189">
                <a:moveTo>
                  <a:pt x="160400" y="1598168"/>
                </a:moveTo>
                <a:lnTo>
                  <a:pt x="176402" y="1646910"/>
                </a:lnTo>
                <a:lnTo>
                  <a:pt x="205994" y="1672869"/>
                </a:lnTo>
                <a:lnTo>
                  <a:pt x="219582" y="1656422"/>
                </a:lnTo>
                <a:lnTo>
                  <a:pt x="207263" y="1646212"/>
                </a:lnTo>
                <a:lnTo>
                  <a:pt x="191643" y="1631911"/>
                </a:lnTo>
                <a:lnTo>
                  <a:pt x="176656" y="1616710"/>
                </a:lnTo>
                <a:lnTo>
                  <a:pt x="162178" y="1600327"/>
                </a:lnTo>
                <a:lnTo>
                  <a:pt x="160400" y="1598168"/>
                </a:lnTo>
                <a:close/>
              </a:path>
              <a:path w="441959" h="1774189">
                <a:moveTo>
                  <a:pt x="271272" y="1690725"/>
                </a:moveTo>
                <a:lnTo>
                  <a:pt x="260857" y="1709305"/>
                </a:lnTo>
                <a:lnTo>
                  <a:pt x="263525" y="1710804"/>
                </a:lnTo>
                <a:lnTo>
                  <a:pt x="282321" y="1719973"/>
                </a:lnTo>
                <a:lnTo>
                  <a:pt x="301498" y="1727860"/>
                </a:lnTo>
                <a:lnTo>
                  <a:pt x="321309" y="1734413"/>
                </a:lnTo>
                <a:lnTo>
                  <a:pt x="341249" y="1739569"/>
                </a:lnTo>
                <a:lnTo>
                  <a:pt x="343916" y="1740065"/>
                </a:lnTo>
                <a:lnTo>
                  <a:pt x="347725" y="1719059"/>
                </a:lnTo>
                <a:lnTo>
                  <a:pt x="346582" y="1718894"/>
                </a:lnTo>
                <a:lnTo>
                  <a:pt x="327913" y="1714144"/>
                </a:lnTo>
                <a:lnTo>
                  <a:pt x="309625" y="1708124"/>
                </a:lnTo>
                <a:lnTo>
                  <a:pt x="291592" y="1700771"/>
                </a:lnTo>
                <a:lnTo>
                  <a:pt x="273938" y="1692224"/>
                </a:lnTo>
                <a:lnTo>
                  <a:pt x="271272" y="1690725"/>
                </a:lnTo>
                <a:close/>
              </a:path>
              <a:path w="441959" h="1774189">
                <a:moveTo>
                  <a:pt x="406526" y="1697710"/>
                </a:moveTo>
                <a:lnTo>
                  <a:pt x="391550" y="1699640"/>
                </a:lnTo>
                <a:lnTo>
                  <a:pt x="378920" y="1706921"/>
                </a:lnTo>
                <a:lnTo>
                  <a:pt x="369933" y="1718416"/>
                </a:lnTo>
                <a:lnTo>
                  <a:pt x="365886" y="1732991"/>
                </a:lnTo>
                <a:lnTo>
                  <a:pt x="367795" y="1747998"/>
                </a:lnTo>
                <a:lnTo>
                  <a:pt x="375062" y="1760659"/>
                </a:lnTo>
                <a:lnTo>
                  <a:pt x="386568" y="1769665"/>
                </a:lnTo>
                <a:lnTo>
                  <a:pt x="401193" y="1773707"/>
                </a:lnTo>
                <a:lnTo>
                  <a:pt x="416169" y="1771777"/>
                </a:lnTo>
                <a:lnTo>
                  <a:pt x="428799" y="1764495"/>
                </a:lnTo>
                <a:lnTo>
                  <a:pt x="437786" y="1752995"/>
                </a:lnTo>
                <a:lnTo>
                  <a:pt x="441832" y="1738414"/>
                </a:lnTo>
                <a:lnTo>
                  <a:pt x="439924" y="1723412"/>
                </a:lnTo>
                <a:lnTo>
                  <a:pt x="432657" y="1710751"/>
                </a:lnTo>
                <a:lnTo>
                  <a:pt x="421151" y="1701747"/>
                </a:lnTo>
                <a:lnTo>
                  <a:pt x="406526" y="1697710"/>
                </a:lnTo>
                <a:close/>
              </a:path>
            </a:pathLst>
          </a:custGeom>
          <a:solidFill>
            <a:srgbClr val="EE8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44583" y="5657088"/>
            <a:ext cx="635635" cy="76200"/>
          </a:xfrm>
          <a:custGeom>
            <a:avLst/>
            <a:gdLst/>
            <a:ahLst/>
            <a:cxnLst/>
            <a:rect l="l" t="t" r="r" b="b"/>
            <a:pathLst>
              <a:path w="635634" h="76200">
                <a:moveTo>
                  <a:pt x="38100" y="0"/>
                </a:moveTo>
                <a:lnTo>
                  <a:pt x="23252" y="2993"/>
                </a:lnTo>
                <a:lnTo>
                  <a:pt x="11144" y="11158"/>
                </a:lnTo>
                <a:lnTo>
                  <a:pt x="2988" y="23268"/>
                </a:lnTo>
                <a:lnTo>
                  <a:pt x="0" y="38100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200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050" y="48768"/>
                </a:lnTo>
                <a:lnTo>
                  <a:pt x="38100" y="48768"/>
                </a:lnTo>
                <a:lnTo>
                  <a:pt x="38100" y="27431"/>
                </a:lnTo>
                <a:lnTo>
                  <a:pt x="74050" y="27431"/>
                </a:lnTo>
                <a:lnTo>
                  <a:pt x="73211" y="23268"/>
                </a:lnTo>
                <a:lnTo>
                  <a:pt x="65055" y="11158"/>
                </a:lnTo>
                <a:lnTo>
                  <a:pt x="52947" y="2993"/>
                </a:lnTo>
                <a:lnTo>
                  <a:pt x="38100" y="0"/>
                </a:lnTo>
                <a:close/>
              </a:path>
              <a:path w="635634" h="76200">
                <a:moveTo>
                  <a:pt x="74050" y="27431"/>
                </a:moveTo>
                <a:lnTo>
                  <a:pt x="38100" y="27431"/>
                </a:lnTo>
                <a:lnTo>
                  <a:pt x="38100" y="48768"/>
                </a:lnTo>
                <a:lnTo>
                  <a:pt x="74050" y="48768"/>
                </a:lnTo>
                <a:lnTo>
                  <a:pt x="76200" y="38100"/>
                </a:lnTo>
                <a:lnTo>
                  <a:pt x="74050" y="27431"/>
                </a:lnTo>
                <a:close/>
              </a:path>
              <a:path w="635634" h="76200">
                <a:moveTo>
                  <a:pt x="123444" y="27431"/>
                </a:moveTo>
                <a:lnTo>
                  <a:pt x="74050" y="27431"/>
                </a:lnTo>
                <a:lnTo>
                  <a:pt x="76200" y="38100"/>
                </a:lnTo>
                <a:lnTo>
                  <a:pt x="74050" y="48768"/>
                </a:lnTo>
                <a:lnTo>
                  <a:pt x="123444" y="48768"/>
                </a:lnTo>
                <a:lnTo>
                  <a:pt x="123444" y="27431"/>
                </a:lnTo>
                <a:close/>
              </a:path>
              <a:path w="635634" h="76200">
                <a:moveTo>
                  <a:pt x="272796" y="27431"/>
                </a:moveTo>
                <a:lnTo>
                  <a:pt x="187451" y="27431"/>
                </a:lnTo>
                <a:lnTo>
                  <a:pt x="187451" y="48768"/>
                </a:lnTo>
                <a:lnTo>
                  <a:pt x="272796" y="48768"/>
                </a:lnTo>
                <a:lnTo>
                  <a:pt x="272796" y="27431"/>
                </a:lnTo>
                <a:close/>
              </a:path>
              <a:path w="635634" h="76200">
                <a:moveTo>
                  <a:pt x="422148" y="27431"/>
                </a:moveTo>
                <a:lnTo>
                  <a:pt x="336804" y="27431"/>
                </a:lnTo>
                <a:lnTo>
                  <a:pt x="336804" y="48768"/>
                </a:lnTo>
                <a:lnTo>
                  <a:pt x="422148" y="48768"/>
                </a:lnTo>
                <a:lnTo>
                  <a:pt x="422148" y="27431"/>
                </a:lnTo>
                <a:close/>
              </a:path>
              <a:path w="635634" h="76200">
                <a:moveTo>
                  <a:pt x="597154" y="0"/>
                </a:moveTo>
                <a:lnTo>
                  <a:pt x="582306" y="2993"/>
                </a:lnTo>
                <a:lnTo>
                  <a:pt x="570198" y="11158"/>
                </a:lnTo>
                <a:lnTo>
                  <a:pt x="562042" y="23268"/>
                </a:lnTo>
                <a:lnTo>
                  <a:pt x="559054" y="38100"/>
                </a:lnTo>
                <a:lnTo>
                  <a:pt x="562042" y="52931"/>
                </a:lnTo>
                <a:lnTo>
                  <a:pt x="570198" y="65041"/>
                </a:lnTo>
                <a:lnTo>
                  <a:pt x="582306" y="73206"/>
                </a:lnTo>
                <a:lnTo>
                  <a:pt x="597154" y="76200"/>
                </a:lnTo>
                <a:lnTo>
                  <a:pt x="612001" y="73206"/>
                </a:lnTo>
                <a:lnTo>
                  <a:pt x="624109" y="65041"/>
                </a:lnTo>
                <a:lnTo>
                  <a:pt x="632265" y="52931"/>
                </a:lnTo>
                <a:lnTo>
                  <a:pt x="633104" y="48768"/>
                </a:lnTo>
                <a:lnTo>
                  <a:pt x="571500" y="48768"/>
                </a:lnTo>
                <a:lnTo>
                  <a:pt x="571500" y="27431"/>
                </a:lnTo>
                <a:lnTo>
                  <a:pt x="633104" y="27431"/>
                </a:lnTo>
                <a:lnTo>
                  <a:pt x="632265" y="23268"/>
                </a:lnTo>
                <a:lnTo>
                  <a:pt x="624109" y="11158"/>
                </a:lnTo>
                <a:lnTo>
                  <a:pt x="612001" y="2993"/>
                </a:lnTo>
                <a:lnTo>
                  <a:pt x="597154" y="0"/>
                </a:lnTo>
                <a:close/>
              </a:path>
              <a:path w="635634" h="76200">
                <a:moveTo>
                  <a:pt x="561203" y="27431"/>
                </a:moveTo>
                <a:lnTo>
                  <a:pt x="486156" y="27431"/>
                </a:lnTo>
                <a:lnTo>
                  <a:pt x="486156" y="48768"/>
                </a:lnTo>
                <a:lnTo>
                  <a:pt x="561203" y="48768"/>
                </a:lnTo>
                <a:lnTo>
                  <a:pt x="559054" y="38100"/>
                </a:lnTo>
                <a:lnTo>
                  <a:pt x="561203" y="27431"/>
                </a:lnTo>
                <a:close/>
              </a:path>
              <a:path w="635634" h="76200">
                <a:moveTo>
                  <a:pt x="633104" y="27431"/>
                </a:moveTo>
                <a:lnTo>
                  <a:pt x="571500" y="27431"/>
                </a:lnTo>
                <a:lnTo>
                  <a:pt x="571500" y="48768"/>
                </a:lnTo>
                <a:lnTo>
                  <a:pt x="633104" y="48768"/>
                </a:lnTo>
                <a:lnTo>
                  <a:pt x="635254" y="38100"/>
                </a:lnTo>
                <a:lnTo>
                  <a:pt x="633104" y="27431"/>
                </a:lnTo>
                <a:close/>
              </a:path>
            </a:pathLst>
          </a:custGeom>
          <a:solidFill>
            <a:srgbClr val="EE8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09327" y="5301691"/>
            <a:ext cx="314553" cy="4730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2864" y="5300471"/>
            <a:ext cx="393192" cy="59131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71678" y="986408"/>
            <a:ext cx="590042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400" i="1" dirty="0">
                <a:latin typeface="Cambria"/>
                <a:cs typeface="Cambria"/>
              </a:rPr>
              <a:t>АЗС</a:t>
            </a:r>
            <a:r>
              <a:rPr sz="1400" i="1" spc="35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Qazaq</a:t>
            </a:r>
            <a:r>
              <a:rPr sz="1400" i="1" spc="36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Oil</a:t>
            </a:r>
            <a:r>
              <a:rPr sz="1400" i="1" spc="35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получила</a:t>
            </a:r>
            <a:r>
              <a:rPr sz="1400" i="1" spc="37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премию</a:t>
            </a:r>
            <a:r>
              <a:rPr sz="1400" i="1" spc="36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«Выбор</a:t>
            </a:r>
            <a:r>
              <a:rPr sz="1400" i="1" spc="38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года»</a:t>
            </a:r>
            <a:r>
              <a:rPr sz="1400" i="1" spc="38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</a:t>
            </a:r>
            <a:r>
              <a:rPr sz="1400" i="1" spc="36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стала</a:t>
            </a:r>
            <a:r>
              <a:rPr sz="1400" i="1" spc="37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единственной </a:t>
            </a:r>
            <a:r>
              <a:rPr sz="1400" i="1" dirty="0">
                <a:latin typeface="Cambria"/>
                <a:cs typeface="Cambria"/>
              </a:rPr>
              <a:t>компанией</a:t>
            </a:r>
            <a:r>
              <a:rPr sz="1400" i="1" spc="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из</a:t>
            </a:r>
            <a:r>
              <a:rPr sz="1400" i="1" spc="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стран</a:t>
            </a:r>
            <a:r>
              <a:rPr sz="1400" i="1" spc="1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СНГ</a:t>
            </a:r>
            <a:r>
              <a:rPr sz="1400" i="1" spc="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в</a:t>
            </a:r>
            <a:r>
              <a:rPr sz="1400" i="1" spc="2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мировом</a:t>
            </a:r>
            <a:r>
              <a:rPr sz="1400" i="1" spc="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рейтинге</a:t>
            </a:r>
            <a:r>
              <a:rPr sz="1400" i="1" spc="3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лучших</a:t>
            </a:r>
            <a:r>
              <a:rPr sz="1400" i="1" spc="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АЗС</a:t>
            </a:r>
            <a:r>
              <a:rPr sz="1400" i="1" spc="1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мира</a:t>
            </a:r>
            <a:r>
              <a:rPr sz="1400" i="1" spc="2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по</a:t>
            </a:r>
            <a:r>
              <a:rPr sz="1400" i="1" spc="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версии </a:t>
            </a:r>
            <a:r>
              <a:rPr sz="1400" i="1" dirty="0">
                <a:latin typeface="Cambria"/>
                <a:cs typeface="Cambria"/>
              </a:rPr>
              <a:t>профильного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журнала</a:t>
            </a:r>
            <a:r>
              <a:rPr sz="1400" i="1" spc="-6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Superstation.pro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31711" y="986408"/>
            <a:ext cx="566039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400" i="1" dirty="0">
                <a:latin typeface="Cambria"/>
                <a:cs typeface="Cambria"/>
              </a:rPr>
              <a:t>Лидерство</a:t>
            </a:r>
            <a:r>
              <a:rPr sz="1400" i="1" spc="14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Qazaq</a:t>
            </a:r>
            <a:r>
              <a:rPr sz="1400" i="1" spc="14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Oil</a:t>
            </a:r>
            <a:r>
              <a:rPr sz="1400" i="1" spc="16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основано</a:t>
            </a:r>
            <a:r>
              <a:rPr sz="1400" i="1" spc="14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на</a:t>
            </a:r>
            <a:r>
              <a:rPr sz="1400" i="1" spc="16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таких</a:t>
            </a:r>
            <a:r>
              <a:rPr sz="1400" i="1" spc="15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ключевых</a:t>
            </a:r>
            <a:r>
              <a:rPr sz="1400" i="1" spc="15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показателях,</a:t>
            </a:r>
            <a:r>
              <a:rPr sz="1400" i="1" spc="165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как: </a:t>
            </a:r>
            <a:r>
              <a:rPr sz="1400" i="1" dirty="0">
                <a:latin typeface="Cambria"/>
                <a:cs typeface="Cambria"/>
              </a:rPr>
              <a:t>география</a:t>
            </a:r>
            <a:r>
              <a:rPr sz="1400" i="1" spc="28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и</a:t>
            </a:r>
            <a:r>
              <a:rPr sz="1400" i="1" spc="29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количество</a:t>
            </a:r>
            <a:r>
              <a:rPr sz="1400" i="1" spc="29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станций,</a:t>
            </a:r>
            <a:r>
              <a:rPr sz="1400" i="1" spc="30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доля</a:t>
            </a:r>
            <a:r>
              <a:rPr sz="1400" i="1" spc="28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рынка,</a:t>
            </a:r>
            <a:r>
              <a:rPr sz="1400" i="1" spc="29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объем</a:t>
            </a:r>
            <a:r>
              <a:rPr sz="1400" i="1" spc="290" dirty="0">
                <a:latin typeface="Cambria"/>
                <a:cs typeface="Cambria"/>
              </a:rPr>
              <a:t>  </a:t>
            </a:r>
            <a:r>
              <a:rPr sz="1400" i="1" spc="-10" dirty="0">
                <a:latin typeface="Cambria"/>
                <a:cs typeface="Cambria"/>
              </a:rPr>
              <a:t>налива нефтепродуктов,</a:t>
            </a:r>
            <a:r>
              <a:rPr sz="1400" i="1" spc="2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качество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топлива</a:t>
            </a:r>
            <a:r>
              <a:rPr sz="1400" i="1" spc="-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</a:t>
            </a:r>
            <a:r>
              <a:rPr sz="1400" i="1" spc="-3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уровень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сервиса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для</a:t>
            </a:r>
            <a:r>
              <a:rPr sz="1400" i="1" spc="-3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клиентов</a:t>
            </a:r>
            <a:r>
              <a:rPr sz="1200" i="1" spc="-10" dirty="0">
                <a:solidFill>
                  <a:srgbClr val="335AA4"/>
                </a:solidFill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58910" y="1902078"/>
            <a:ext cx="1519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D6401"/>
                </a:solidFill>
                <a:latin typeface="Cambria"/>
                <a:cs typeface="Cambria"/>
              </a:rPr>
              <a:t>Целевая</a:t>
            </a:r>
            <a:r>
              <a:rPr sz="1200" b="1" i="1" spc="-45" dirty="0">
                <a:solidFill>
                  <a:srgbClr val="FD6401"/>
                </a:solidFill>
                <a:latin typeface="Cambria"/>
                <a:cs typeface="Cambria"/>
              </a:rPr>
              <a:t> </a:t>
            </a:r>
            <a:r>
              <a:rPr sz="1200" b="1" i="1" spc="-10" dirty="0">
                <a:solidFill>
                  <a:srgbClr val="FD6401"/>
                </a:solidFill>
                <a:latin typeface="Cambria"/>
                <a:cs typeface="Cambria"/>
              </a:rPr>
              <a:t>аудитория: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5071" y="1923820"/>
            <a:ext cx="6056630" cy="4230370"/>
            <a:chOff x="195071" y="1923820"/>
            <a:chExt cx="6056630" cy="423037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071" y="2304287"/>
              <a:ext cx="6056376" cy="3849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4454" y="1923820"/>
              <a:ext cx="662689" cy="670351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27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2713"/>
            <a:ext cx="3159252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7487" y="292100"/>
            <a:ext cx="9739630" cy="2216150"/>
            <a:chOff x="267487" y="292100"/>
            <a:chExt cx="9739630" cy="2216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487" y="292100"/>
              <a:ext cx="9449536" cy="5292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4288" y="844295"/>
              <a:ext cx="7702296" cy="16634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54861" y="2780538"/>
            <a:ext cx="4172585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100%</a:t>
            </a:r>
            <a:r>
              <a:rPr sz="1100" b="1" spc="1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внимание</a:t>
            </a:r>
            <a:r>
              <a:rPr sz="1100" b="1" spc="-30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потребителя</a:t>
            </a:r>
            <a:endParaRPr sz="1100">
              <a:latin typeface="Cambria"/>
              <a:cs typeface="Cambria"/>
            </a:endParaRPr>
          </a:p>
          <a:p>
            <a:pPr marL="12700" marR="297815">
              <a:lnSpc>
                <a:spcPct val="100000"/>
              </a:lnSpc>
            </a:pPr>
            <a:r>
              <a:rPr sz="1100" i="1" dirty="0">
                <a:latin typeface="Cambria"/>
                <a:cs typeface="Cambria"/>
              </a:rPr>
              <a:t>Для</a:t>
            </a:r>
            <a:r>
              <a:rPr sz="1100" i="1" spc="-10" dirty="0">
                <a:latin typeface="Cambria"/>
                <a:cs typeface="Cambria"/>
              </a:rPr>
              <a:t> Казахстана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размещение</a:t>
            </a:r>
            <a:r>
              <a:rPr sz="1100" i="1" spc="-1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рекламы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на</a:t>
            </a:r>
            <a:r>
              <a:rPr sz="1100" i="1" spc="-1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АЗС</a:t>
            </a:r>
            <a:r>
              <a:rPr sz="1100" i="1" spc="-4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–</a:t>
            </a:r>
            <a:r>
              <a:rPr sz="1100" i="1" spc="-10" dirty="0">
                <a:latin typeface="Cambria"/>
                <a:cs typeface="Cambria"/>
              </a:rPr>
              <a:t> сравнительно </a:t>
            </a:r>
            <a:r>
              <a:rPr sz="1100" i="1" dirty="0">
                <a:latin typeface="Cambria"/>
                <a:cs typeface="Cambria"/>
              </a:rPr>
              <a:t>новое</a:t>
            </a:r>
            <a:r>
              <a:rPr sz="1100" i="1" spc="4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направление</a:t>
            </a:r>
            <a:r>
              <a:rPr sz="1100" i="1" spc="-4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маркетинга, которое</a:t>
            </a:r>
            <a:r>
              <a:rPr sz="1100" i="1" spc="2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быстро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набирает</a:t>
            </a: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100" i="1" dirty="0">
                <a:latin typeface="Cambria"/>
                <a:cs typeface="Cambria"/>
              </a:rPr>
              <a:t>обороты.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В</a:t>
            </a:r>
            <a:r>
              <a:rPr sz="1100" i="1" spc="-2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нашей</a:t>
            </a:r>
            <a:r>
              <a:rPr sz="1100" i="1" spc="-3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стране</a:t>
            </a:r>
            <a:r>
              <a:rPr sz="1100" i="1" spc="-4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на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такую</a:t>
            </a:r>
            <a:r>
              <a:rPr sz="1100" i="1" spc="-5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рекламу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обращают внимание </a:t>
            </a:r>
            <a:r>
              <a:rPr sz="1100" i="1" dirty="0">
                <a:latin typeface="Cambria"/>
                <a:cs typeface="Cambria"/>
              </a:rPr>
              <a:t>100%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автомобилистов </a:t>
            </a:r>
            <a:r>
              <a:rPr sz="1100" i="1" dirty="0">
                <a:latin typeface="Cambria"/>
                <a:cs typeface="Cambria"/>
              </a:rPr>
              <a:t>и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их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пассажиров,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так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как</a:t>
            </a:r>
            <a:r>
              <a:rPr sz="1100" i="1" spc="-10" dirty="0">
                <a:latin typeface="Cambria"/>
                <a:cs typeface="Cambria"/>
              </a:rPr>
              <a:t> </a:t>
            </a:r>
            <a:r>
              <a:rPr sz="1100" i="1" spc="-25" dirty="0">
                <a:latin typeface="Cambria"/>
                <a:cs typeface="Cambria"/>
              </a:rPr>
              <a:t>это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100" i="1" spc="-10" dirty="0">
                <a:latin typeface="Cambria"/>
                <a:cs typeface="Cambria"/>
              </a:rPr>
              <a:t>непривычное</a:t>
            </a:r>
            <a:r>
              <a:rPr sz="1100" i="1" spc="-5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и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новое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явление.</a:t>
            </a:r>
            <a:r>
              <a:rPr sz="1100" i="1" spc="-3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Ярко</a:t>
            </a:r>
            <a:r>
              <a:rPr sz="1100" i="1" spc="-2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оформленное,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продуманное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100" i="1" spc="-10" dirty="0">
                <a:latin typeface="Cambria"/>
                <a:cs typeface="Cambria"/>
              </a:rPr>
              <a:t>рекламное</a:t>
            </a:r>
            <a:r>
              <a:rPr sz="1100" i="1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изображение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точно не останется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незамеченным</a:t>
            </a:r>
            <a:r>
              <a:rPr sz="1100" spc="-10" dirty="0">
                <a:solidFill>
                  <a:srgbClr val="335AA4"/>
                </a:solidFill>
                <a:latin typeface="Cambria"/>
                <a:cs typeface="Cambria"/>
              </a:rPr>
              <a:t>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861" y="4355719"/>
            <a:ext cx="405130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Постоянно</a:t>
            </a:r>
            <a:r>
              <a:rPr sz="1100" b="1" spc="-1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растущая</a:t>
            </a:r>
            <a:r>
              <a:rPr sz="1100" b="1" spc="-1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аудитория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i="1" dirty="0">
                <a:latin typeface="Cambria"/>
                <a:cs typeface="Cambria"/>
              </a:rPr>
              <a:t>В </a:t>
            </a:r>
            <a:r>
              <a:rPr sz="1100" i="1" spc="-10" dirty="0">
                <a:latin typeface="Cambria"/>
                <a:cs typeface="Cambria"/>
              </a:rPr>
              <a:t>Казахстане </a:t>
            </a:r>
            <a:r>
              <a:rPr sz="1100" i="1" dirty="0">
                <a:latin typeface="Cambria"/>
                <a:cs typeface="Cambria"/>
              </a:rPr>
              <a:t>число</a:t>
            </a:r>
            <a:r>
              <a:rPr sz="1100" i="1" spc="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автомобилей </a:t>
            </a:r>
            <a:r>
              <a:rPr sz="1100" i="1" dirty="0">
                <a:latin typeface="Cambria"/>
                <a:cs typeface="Cambria"/>
              </a:rPr>
              <a:t>на</a:t>
            </a:r>
            <a:r>
              <a:rPr sz="1100" i="1" spc="1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душу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населения</a:t>
            </a: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100" i="1" spc="-10" dirty="0">
                <a:latin typeface="Cambria"/>
                <a:cs typeface="Cambria"/>
              </a:rPr>
              <a:t>увеличивается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стремительными</a:t>
            </a:r>
            <a:r>
              <a:rPr sz="1100" i="1" spc="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темпами,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а</a:t>
            </a:r>
            <a:r>
              <a:rPr sz="1100" i="1" spc="5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значит,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растет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spc="-50" dirty="0">
                <a:latin typeface="Cambria"/>
                <a:cs typeface="Cambria"/>
              </a:rPr>
              <a:t>и</a:t>
            </a:r>
            <a:r>
              <a:rPr sz="1100" i="1" dirty="0">
                <a:latin typeface="Cambria"/>
                <a:cs typeface="Cambria"/>
              </a:rPr>
              <a:t> число </a:t>
            </a:r>
            <a:r>
              <a:rPr sz="1100" i="1" spc="-10" dirty="0">
                <a:latin typeface="Cambria"/>
                <a:cs typeface="Cambria"/>
              </a:rPr>
              <a:t>потенциальных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потребителей</a:t>
            </a:r>
            <a:r>
              <a:rPr sz="1100" i="1" spc="-5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ваших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товаров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и</a:t>
            </a:r>
            <a:r>
              <a:rPr sz="1100" i="1" spc="-10" dirty="0">
                <a:latin typeface="Cambria"/>
                <a:cs typeface="Cambria"/>
              </a:rPr>
              <a:t> услуг.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008" y="3233927"/>
            <a:ext cx="478535" cy="4785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008" y="4468367"/>
            <a:ext cx="478535" cy="4785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008" y="5541264"/>
            <a:ext cx="478535" cy="4785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54861" y="5429250"/>
            <a:ext cx="416369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Методичность</a:t>
            </a:r>
            <a:r>
              <a:rPr sz="1100" b="1" spc="3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и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периодичность</a:t>
            </a:r>
            <a:r>
              <a:rPr sz="1100" b="1" spc="3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просмотра</a:t>
            </a: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100" i="1" spc="-10" dirty="0">
                <a:latin typeface="Cambria"/>
                <a:cs typeface="Cambria"/>
              </a:rPr>
              <a:t>Автомобилисты</a:t>
            </a:r>
            <a:r>
              <a:rPr sz="1100" i="1" spc="-3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преимущественно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заправляются</a:t>
            </a:r>
            <a:r>
              <a:rPr sz="1100" i="1" spc="1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на</a:t>
            </a:r>
            <a:r>
              <a:rPr sz="1100" i="1" spc="3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одних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и</a:t>
            </a:r>
            <a:r>
              <a:rPr sz="1100" i="1" spc="40" dirty="0">
                <a:latin typeface="Cambria"/>
                <a:cs typeface="Cambria"/>
              </a:rPr>
              <a:t> </a:t>
            </a:r>
            <a:r>
              <a:rPr sz="1100" i="1" spc="-25" dirty="0">
                <a:latin typeface="Cambria"/>
                <a:cs typeface="Cambria"/>
              </a:rPr>
              <a:t>тех </a:t>
            </a:r>
            <a:r>
              <a:rPr sz="1100" i="1" dirty="0">
                <a:latin typeface="Cambria"/>
                <a:cs typeface="Cambria"/>
              </a:rPr>
              <a:t>же</a:t>
            </a:r>
            <a:r>
              <a:rPr sz="1100" i="1" spc="-10" dirty="0">
                <a:latin typeface="Cambria"/>
                <a:cs typeface="Cambria"/>
              </a:rPr>
              <a:t> станциях,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соответственно,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они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контактируют</a:t>
            </a:r>
            <a:r>
              <a:rPr sz="1100" i="1" spc="-2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с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вашей </a:t>
            </a:r>
            <a:r>
              <a:rPr sz="1100" i="1" dirty="0">
                <a:latin typeface="Cambria"/>
                <a:cs typeface="Cambria"/>
              </a:rPr>
              <a:t>рекламой</a:t>
            </a:r>
            <a:r>
              <a:rPr sz="1100" i="1" spc="2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регулярно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с</a:t>
            </a:r>
            <a:r>
              <a:rPr sz="1100" i="1" spc="2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определенной</a:t>
            </a:r>
            <a:r>
              <a:rPr sz="1100" i="1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периодичностью.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3459" y="4525136"/>
            <a:ext cx="367537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Попадание</a:t>
            </a:r>
            <a:r>
              <a:rPr sz="1100" b="1" spc="-60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в</a:t>
            </a:r>
            <a:r>
              <a:rPr sz="1100" b="1" spc="-5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целевую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аудиторию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latin typeface="Cambria"/>
                <a:cs typeface="Cambria"/>
              </a:rPr>
              <a:t>100%</a:t>
            </a:r>
            <a:r>
              <a:rPr sz="1100" i="1" spc="-10" dirty="0">
                <a:latin typeface="Cambria"/>
                <a:cs typeface="Cambria"/>
              </a:rPr>
              <a:t> таргетинг</a:t>
            </a:r>
            <a:r>
              <a:rPr sz="1100" i="1" spc="-6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рекламы на аудиторию</a:t>
            </a:r>
            <a:r>
              <a:rPr sz="1100" i="1" spc="-3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автовладельцев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2447" y="4468367"/>
            <a:ext cx="478535" cy="47853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363459" y="3146806"/>
            <a:ext cx="3618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Большой</a:t>
            </a:r>
            <a:r>
              <a:rPr sz="1100" b="1" spc="-60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рекламный</a:t>
            </a:r>
            <a:r>
              <a:rPr sz="1100" b="1" spc="-35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охват</a:t>
            </a: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100" i="1" spc="-10" dirty="0">
                <a:latin typeface="Cambria"/>
                <a:cs typeface="Cambria"/>
              </a:rPr>
              <a:t>Размещение</a:t>
            </a:r>
            <a:r>
              <a:rPr sz="1100" i="1" spc="-2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рекламы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в</a:t>
            </a:r>
            <a:r>
              <a:rPr sz="1100" i="1" spc="1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крупнейшей</a:t>
            </a:r>
            <a:r>
              <a:rPr sz="1100" i="1" spc="-6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сети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АЗС</a:t>
            </a:r>
            <a:r>
              <a:rPr sz="1100" i="1" spc="-10" dirty="0">
                <a:latin typeface="Cambria"/>
                <a:cs typeface="Cambria"/>
              </a:rPr>
              <a:t> Казахстана Проходимость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одной АЗС</a:t>
            </a:r>
            <a:r>
              <a:rPr sz="1100" i="1" spc="-3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(1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500-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2</a:t>
            </a:r>
            <a:r>
              <a:rPr sz="1100" i="1" spc="-4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000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человек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в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сутки) </a:t>
            </a:r>
            <a:r>
              <a:rPr sz="1100" i="1" dirty="0">
                <a:latin typeface="Cambria"/>
                <a:cs typeface="Cambria"/>
              </a:rPr>
              <a:t>Постоянно</a:t>
            </a:r>
            <a:r>
              <a:rPr sz="1100" i="1" spc="-4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растущая</a:t>
            </a:r>
            <a:r>
              <a:rPr sz="1100" i="1" spc="-6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аудитория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2447" y="3233927"/>
            <a:ext cx="478535" cy="4785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2447" y="5541264"/>
            <a:ext cx="478535" cy="47853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363459" y="5412181"/>
            <a:ext cx="3524250" cy="700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Возможность</a:t>
            </a:r>
            <a:r>
              <a:rPr sz="1100" b="1" dirty="0">
                <a:solidFill>
                  <a:srgbClr val="335AA4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335AA4"/>
                </a:solidFill>
                <a:latin typeface="Rockwell"/>
                <a:cs typeface="Rockwell"/>
              </a:rPr>
              <a:t>GEO</a:t>
            </a:r>
            <a:r>
              <a:rPr sz="1100" b="1" spc="10" dirty="0">
                <a:solidFill>
                  <a:srgbClr val="335AA4"/>
                </a:solidFill>
                <a:latin typeface="Rockwell"/>
                <a:cs typeface="Rockwell"/>
              </a:rPr>
              <a:t> </a:t>
            </a:r>
            <a:r>
              <a:rPr sz="1100" b="1" spc="-10" dirty="0">
                <a:solidFill>
                  <a:srgbClr val="335AA4"/>
                </a:solidFill>
                <a:latin typeface="Cambria"/>
                <a:cs typeface="Cambria"/>
              </a:rPr>
              <a:t>таргетинга</a:t>
            </a: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100" i="1" dirty="0">
                <a:latin typeface="Cambria"/>
                <a:cs typeface="Cambria"/>
              </a:rPr>
              <a:t>Выбрать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только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ближайшие</a:t>
            </a:r>
            <a:r>
              <a:rPr sz="1100" i="1" spc="-5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АЗС</a:t>
            </a:r>
            <a:r>
              <a:rPr sz="1100" i="1" spc="-2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к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точкам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продаж</a:t>
            </a:r>
            <a:r>
              <a:rPr sz="1100" i="1" spc="-35" dirty="0">
                <a:latin typeface="Cambria"/>
                <a:cs typeface="Cambria"/>
              </a:rPr>
              <a:t> </a:t>
            </a:r>
            <a:r>
              <a:rPr sz="1100" i="1" spc="-25" dirty="0">
                <a:latin typeface="Cambria"/>
                <a:cs typeface="Cambria"/>
              </a:rPr>
              <a:t>или </a:t>
            </a:r>
            <a:r>
              <a:rPr sz="1100" i="1" dirty="0">
                <a:latin typeface="Cambria"/>
                <a:cs typeface="Cambria"/>
              </a:rPr>
              <a:t>запустить</a:t>
            </a:r>
            <a:r>
              <a:rPr sz="1100" i="1" spc="-5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рекламу</a:t>
            </a:r>
            <a:r>
              <a:rPr sz="1100" i="1" spc="-3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по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всем</a:t>
            </a:r>
            <a:r>
              <a:rPr sz="1100" i="1" spc="-10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АЗС</a:t>
            </a:r>
            <a:r>
              <a:rPr sz="1100" i="1" spc="-25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города,</a:t>
            </a:r>
            <a:r>
              <a:rPr sz="1100" i="1" spc="-1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чтобы</a:t>
            </a:r>
            <a:r>
              <a:rPr sz="1100" i="1" spc="-5" dirty="0">
                <a:latin typeface="Cambria"/>
                <a:cs typeface="Cambria"/>
              </a:rPr>
              <a:t> </a:t>
            </a:r>
            <a:r>
              <a:rPr sz="1100" i="1" dirty="0">
                <a:latin typeface="Cambria"/>
                <a:cs typeface="Cambria"/>
              </a:rPr>
              <a:t>о</a:t>
            </a:r>
            <a:r>
              <a:rPr sz="1100" i="1" spc="-10" dirty="0">
                <a:latin typeface="Cambria"/>
                <a:cs typeface="Cambria"/>
              </a:rPr>
              <a:t> </a:t>
            </a:r>
            <a:r>
              <a:rPr sz="1100" i="1" spc="-25" dirty="0">
                <a:latin typeface="Cambria"/>
                <a:cs typeface="Cambria"/>
              </a:rPr>
              <a:t>вас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latin typeface="Cambria"/>
                <a:cs typeface="Cambria"/>
              </a:rPr>
              <a:t>узнали</a:t>
            </a:r>
            <a:r>
              <a:rPr sz="1100" i="1" spc="-40" dirty="0">
                <a:latin typeface="Cambria"/>
                <a:cs typeface="Cambria"/>
              </a:rPr>
              <a:t> </a:t>
            </a:r>
            <a:r>
              <a:rPr sz="1100" i="1" spc="-10" dirty="0">
                <a:latin typeface="Cambria"/>
                <a:cs typeface="Cambria"/>
              </a:rPr>
              <a:t>миллионы!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18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9" y="6248400"/>
            <a:ext cx="3159252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" y="149352"/>
            <a:ext cx="7179919" cy="4283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791" y="902208"/>
            <a:ext cx="5398008" cy="269443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3387" y="3805428"/>
          <a:ext cx="5398770" cy="2320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4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ВИДЕОРЕКЛАМА</a:t>
                      </a:r>
                      <a:r>
                        <a:rPr sz="1200" b="1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НА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ЭКРАНАХ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НАД</a:t>
                      </a:r>
                      <a:r>
                        <a:rPr sz="12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КАССОВОЙ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ЗОНОЙ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1057910" marR="763270" indent="-289560">
                        <a:lnSpc>
                          <a:spcPts val="1250"/>
                        </a:lnSpc>
                        <a:spcBef>
                          <a:spcPts val="585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ДЛИТЕЛЬНОСТЬ РОЛИКА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L="695325" marR="690245" indent="176530">
                        <a:lnSpc>
                          <a:spcPts val="1250"/>
                        </a:lnSpc>
                        <a:spcBef>
                          <a:spcPts val="585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КОЛИЧЕСТВО ПОКАЗОВ</a:t>
                      </a:r>
                      <a:r>
                        <a:rPr sz="12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2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20" dirty="0">
                          <a:latin typeface="Cambria"/>
                          <a:cs typeface="Cambria"/>
                        </a:rPr>
                        <a:t>СУТКИ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10</a:t>
                      </a:r>
                      <a:r>
                        <a:rPr sz="12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СЕКУНД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720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 ПОКАЗОВ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12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СЕКУНД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240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 ПОКАЗОВ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РАЗРЕШЕНИЕ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L="936625" marR="928369" algn="ctr">
                        <a:lnSpc>
                          <a:spcPts val="1250"/>
                        </a:lnSpc>
                        <a:spcBef>
                          <a:spcPts val="1250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3840Х2160 ПИКСЕЛЕЙ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39282" y="923671"/>
          <a:ext cx="6102349" cy="5193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СТОИМОСТЬ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РАЗМЕЩЕНИЯ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ЗА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МЕСЯЦ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УЧЕТОМ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НДС):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R="255270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ОБЛАСТЬ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РАЗМЕЩЕНИЯ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731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b="1" spc="-20" dirty="0">
                          <a:latin typeface="Cambria"/>
                          <a:cs typeface="Cambria"/>
                        </a:rPr>
                        <a:t>КОЛИЧЕСТВО</a:t>
                      </a:r>
                      <a:r>
                        <a:rPr sz="120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АЗС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731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9895" marR="471170" indent="63500">
                        <a:lnSpc>
                          <a:spcPts val="1300"/>
                        </a:lnSpc>
                        <a:spcBef>
                          <a:spcPts val="355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СТОИМОСТЬ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РАЗМЕЩЕНИЯ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742950" marR="346075" indent="-521334">
                        <a:lnSpc>
                          <a:spcPts val="108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АЛМАТЫ</a:t>
                      </a:r>
                      <a:r>
                        <a:rPr sz="10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АЛМАТИНСКАЯ 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38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0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R="123189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АСТАНА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18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АКТЮБИНСКАЯ</a:t>
                      </a:r>
                      <a:r>
                        <a:rPr sz="10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22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300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АТЫРАУСКАЯ</a:t>
                      </a:r>
                      <a:r>
                        <a:rPr sz="10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22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300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ПАВЛОДАРСКАЯ</a:t>
                      </a:r>
                      <a:r>
                        <a:rPr sz="10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742950" marR="312420" indent="-524510">
                        <a:lnSpc>
                          <a:spcPts val="1080"/>
                        </a:lnSpc>
                        <a:spcBef>
                          <a:spcPts val="420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ЗАПАДНО-КАЗАХСТАНСКАЯ 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742950" marR="382905" indent="-478790">
                        <a:lnSpc>
                          <a:spcPts val="1080"/>
                        </a:lnSpc>
                        <a:spcBef>
                          <a:spcPts val="405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СЕВЕРО-КАЗАХСТАНСКАЯ 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223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2940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КАРАГАНДИНСКАЯ</a:t>
                      </a:r>
                      <a:r>
                        <a:rPr sz="10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17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159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АКМОЛИНСКАЯ</a:t>
                      </a:r>
                      <a:r>
                        <a:rPr sz="10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742950" marR="288290" indent="-573405">
                        <a:lnSpc>
                          <a:spcPts val="1080"/>
                        </a:lnSpc>
                        <a:spcBef>
                          <a:spcPts val="420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ВОСТОЧНО-КАЗАХСТАНСКАЯ 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25" dirty="0">
                          <a:latin typeface="Cambria"/>
                          <a:cs typeface="Cambria"/>
                        </a:rPr>
                        <a:t>21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КОСТАНАЙСКАЯ</a:t>
                      </a:r>
                      <a:r>
                        <a:rPr sz="10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720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100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МАНГИСТАУСКАЯ</a:t>
                      </a:r>
                      <a:r>
                        <a:rPr sz="10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R="1720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100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ЖАМБЫЛСКАЯ</a:t>
                      </a:r>
                      <a:r>
                        <a:rPr sz="10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R="1720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100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R="26289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КЫЗЫЛОРДИНСКАЯ</a:t>
                      </a:r>
                      <a:r>
                        <a:rPr sz="10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720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100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R="125095" algn="ctr">
                        <a:lnSpc>
                          <a:spcPts val="1140"/>
                        </a:lnSpc>
                        <a:spcBef>
                          <a:spcPts val="434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ШЫМКЕНТ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0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ТУРКЕСТАНСКАЯ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R="122555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5244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382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517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50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382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2713"/>
            <a:ext cx="3159252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" y="158495"/>
            <a:ext cx="7179919" cy="4283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791" y="765048"/>
            <a:ext cx="5398008" cy="294436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3387" y="3734942"/>
          <a:ext cx="5398770" cy="2320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4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b="1" spc="-25" dirty="0">
                          <a:latin typeface="Cambria"/>
                          <a:cs typeface="Cambria"/>
                        </a:rPr>
                        <a:t>МЕДИАЭКРАН</a:t>
                      </a:r>
                      <a:r>
                        <a:rPr sz="12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НА</a:t>
                      </a:r>
                      <a:r>
                        <a:rPr sz="1200" b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ВХОДНОЙ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ГРУППЕ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1057910" marR="763270" indent="-289560">
                        <a:lnSpc>
                          <a:spcPts val="1250"/>
                        </a:lnSpc>
                        <a:spcBef>
                          <a:spcPts val="585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ДЛИТЕЛЬНОСТЬ РОЛИКА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L="695325" marR="690245" indent="176530">
                        <a:lnSpc>
                          <a:spcPts val="1250"/>
                        </a:lnSpc>
                        <a:spcBef>
                          <a:spcPts val="585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КОЛИЧЕСТВО ПОКАЗОВ</a:t>
                      </a:r>
                      <a:r>
                        <a:rPr sz="12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2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20" dirty="0">
                          <a:latin typeface="Cambria"/>
                          <a:cs typeface="Cambria"/>
                        </a:rPr>
                        <a:t>СУТКИ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10</a:t>
                      </a:r>
                      <a:r>
                        <a:rPr sz="12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СЕКУНД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720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 ПОКАЗОВ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12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СЕКУНД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240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 ПОКАЗОВ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РАЗРЕШЕНИЕ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18485"/>
                      </a:solidFill>
                      <a:prstDash val="solid"/>
                    </a:lnL>
                    <a:lnR w="12700">
                      <a:solidFill>
                        <a:srgbClr val="918485"/>
                      </a:solidFill>
                      <a:prstDash val="solid"/>
                    </a:lnR>
                    <a:lnT w="12700">
                      <a:solidFill>
                        <a:srgbClr val="918485"/>
                      </a:solidFill>
                      <a:prstDash val="solid"/>
                    </a:lnT>
                    <a:lnB w="12700">
                      <a:solidFill>
                        <a:srgbClr val="918485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39282" y="752983"/>
          <a:ext cx="6102349" cy="2940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0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СТОИМОСТЬ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РАЗМЕЩЕНИЯ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ЗА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МЕСЯЦ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УЧЕТОМ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НДС):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032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R="11747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ОБЛАСТЬ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РАЗМЕЩЕНИЯ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1938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700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spc="-20" dirty="0">
                          <a:latin typeface="Cambria"/>
                          <a:cs typeface="Cambria"/>
                        </a:rPr>
                        <a:t>КОЛИЧЕСТВО</a:t>
                      </a:r>
                      <a:r>
                        <a:rPr sz="120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АЗС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1938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9895" marR="471170" indent="63500">
                        <a:lnSpc>
                          <a:spcPts val="1300"/>
                        </a:lnSpc>
                        <a:spcBef>
                          <a:spcPts val="450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СТОИМОСТЬ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РАЗМЕЩЕНИЯ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R="1155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АСТАНА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742950" marR="338455" indent="-521334">
                        <a:lnSpc>
                          <a:spcPts val="1080"/>
                        </a:lnSpc>
                        <a:spcBef>
                          <a:spcPts val="655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АЛМАТЫ</a:t>
                      </a:r>
                      <a:r>
                        <a:rPr sz="10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АЛМАТИНСКАЯ 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0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34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АТЫРАУСКАЯ</a:t>
                      </a:r>
                      <a:r>
                        <a:rPr sz="10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1638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R="11176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АКМОЛИНСКАЯ</a:t>
                      </a:r>
                      <a:r>
                        <a:rPr sz="10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R="16383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742950" marR="280670" indent="-573405">
                        <a:lnSpc>
                          <a:spcPts val="1080"/>
                        </a:lnSpc>
                        <a:spcBef>
                          <a:spcPts val="484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ВОСТОЧНО-КАЗАХСТАНСКАЯ 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1303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130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R="1123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 dirty="0">
                          <a:latin typeface="Cambria"/>
                          <a:cs typeface="Cambria"/>
                        </a:rPr>
                        <a:t>КОСТАНАЙСКАЯ</a:t>
                      </a:r>
                      <a:r>
                        <a:rPr sz="10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200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123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ЖАМБЫЛСКАЯ</a:t>
                      </a:r>
                      <a:r>
                        <a:rPr sz="10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ОБЛАСТЬ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461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50" dirty="0">
                          <a:latin typeface="Cambria"/>
                          <a:cs typeface="Cambria"/>
                        </a:rPr>
                        <a:t>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461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100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461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6664" y="5611367"/>
            <a:ext cx="2612136" cy="2103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8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2713"/>
            <a:ext cx="3159252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8251" y="1428622"/>
            <a:ext cx="2664460" cy="695325"/>
          </a:xfrm>
          <a:prstGeom prst="rect">
            <a:avLst/>
          </a:prstGeom>
          <a:solidFill>
            <a:srgbClr val="EDECEC"/>
          </a:solidFill>
          <a:ln w="12700">
            <a:solidFill>
              <a:srgbClr val="918485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2870" marR="88900" indent="271145">
              <a:lnSpc>
                <a:spcPts val="1730"/>
              </a:lnSpc>
              <a:spcBef>
                <a:spcPts val="350"/>
              </a:spcBef>
            </a:pPr>
            <a:r>
              <a:rPr dirty="0"/>
              <a:t>Вышка</a:t>
            </a:r>
            <a:r>
              <a:rPr spc="-65" dirty="0"/>
              <a:t> </a:t>
            </a:r>
            <a:r>
              <a:rPr dirty="0"/>
              <a:t>«</a:t>
            </a:r>
            <a:r>
              <a:rPr dirty="0">
                <a:latin typeface="Rockwell"/>
                <a:cs typeface="Rockwell"/>
              </a:rPr>
              <a:t>Qazaq</a:t>
            </a:r>
            <a:r>
              <a:rPr spc="-5" dirty="0">
                <a:latin typeface="Rockwell"/>
                <a:cs typeface="Rockwell"/>
              </a:rPr>
              <a:t> </a:t>
            </a:r>
            <a:r>
              <a:rPr spc="-20" dirty="0">
                <a:latin typeface="Rockwell"/>
                <a:cs typeface="Rockwell"/>
              </a:rPr>
              <a:t>oil</a:t>
            </a:r>
            <a:r>
              <a:rPr spc="-20" dirty="0"/>
              <a:t>» </a:t>
            </a:r>
            <a:r>
              <a:rPr dirty="0"/>
              <a:t>(статичное</a:t>
            </a:r>
            <a:r>
              <a:rPr spc="-85" dirty="0"/>
              <a:t> </a:t>
            </a:r>
            <a:r>
              <a:rPr spc="-10" dirty="0"/>
              <a:t>размещение)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492483" y="6344189"/>
            <a:ext cx="296545" cy="2186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lang="ru-RU" spc="-25" dirty="0"/>
              <a:t>7</a:t>
            </a:r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34433" y="2496820"/>
          <a:ext cx="7348854" cy="1215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0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СТОИМОСТЬ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РАЗМЕЩЕНИЯ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ЗА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МЕСЯЦ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УЧЕТОМ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НДС):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096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R="120014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ОБЛАСТЬ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РАЗМЕЩЕНИЯ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001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200" b="1" spc="-20" dirty="0">
                          <a:latin typeface="Cambria"/>
                          <a:cs typeface="Cambria"/>
                        </a:rPr>
                        <a:t>КОЛИЧЕСТВО</a:t>
                      </a:r>
                      <a:r>
                        <a:rPr sz="12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АЗС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001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9865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СТОИМОСТЬ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РАЗМЕЩЕНИЯ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001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АЗС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С-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048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509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spc="-50" dirty="0"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509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2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000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509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33544" y="4166615"/>
            <a:ext cx="7348855" cy="1926589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5"/>
              </a:spcBef>
            </a:pPr>
            <a:endParaRPr sz="11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mbria"/>
                <a:cs typeface="Cambria"/>
              </a:rPr>
              <a:t>Размещение</a:t>
            </a:r>
            <a:r>
              <a:rPr sz="11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mbria"/>
                <a:cs typeface="Cambria"/>
              </a:rPr>
              <a:t>рекламы</a:t>
            </a:r>
            <a:r>
              <a:rPr sz="11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11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mbria"/>
                <a:cs typeface="Cambria"/>
              </a:rPr>
              <a:t>вышки</a:t>
            </a:r>
            <a:r>
              <a:rPr sz="11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ockwell"/>
                <a:cs typeface="Rockwell"/>
              </a:rPr>
              <a:t>«Qazaq</a:t>
            </a:r>
            <a:r>
              <a:rPr sz="1100" b="1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Rockwell"/>
                <a:cs typeface="Rockwell"/>
              </a:rPr>
              <a:t>oil»</a:t>
            </a:r>
            <a:endParaRPr sz="11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Rockwell"/>
              <a:cs typeface="Rockwell"/>
            </a:endParaRPr>
          </a:p>
          <a:p>
            <a:pPr marL="267970" marR="379730">
              <a:lnSpc>
                <a:spcPct val="1018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Уникальная</a:t>
            </a:r>
            <a:r>
              <a:rPr sz="11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возможность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разместить</a:t>
            </a:r>
            <a:r>
              <a:rPr sz="11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Ваш</a:t>
            </a:r>
            <a:r>
              <a:rPr sz="11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логотип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11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вышки</a:t>
            </a:r>
            <a:r>
              <a:rPr sz="11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«Qazaq</a:t>
            </a:r>
            <a:r>
              <a:rPr sz="11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Rockwell"/>
                <a:cs typeface="Rockwell"/>
              </a:rPr>
              <a:t>oil»</a:t>
            </a:r>
            <a:r>
              <a:rPr sz="11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на АЗС</a:t>
            </a:r>
            <a:r>
              <a:rPr sz="11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11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адресу: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Акмолинская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область,</a:t>
            </a:r>
            <a:r>
              <a:rPr sz="11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Бурабайский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район, при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въезде</a:t>
            </a:r>
            <a:r>
              <a:rPr sz="11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город</a:t>
            </a:r>
            <a:r>
              <a:rPr sz="11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Щучинск.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Cambria"/>
              <a:cs typeface="Cambria"/>
            </a:endParaRPr>
          </a:p>
          <a:p>
            <a:pPr marL="267970" marR="32639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Щучинск</a:t>
            </a:r>
            <a:r>
              <a:rPr sz="11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—</a:t>
            </a:r>
            <a:r>
              <a:rPr sz="11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центр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 Бурабайского</a:t>
            </a:r>
            <a:r>
              <a:rPr sz="11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района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Акмолинской</a:t>
            </a:r>
            <a:r>
              <a:rPr sz="11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области.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Это</a:t>
            </a:r>
            <a:r>
              <a:rPr sz="11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место</a:t>
            </a:r>
            <a:r>
              <a:rPr sz="11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известно</a:t>
            </a:r>
            <a:r>
              <a:rPr sz="11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далеко</a:t>
            </a:r>
            <a:r>
              <a:rPr sz="11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r>
              <a:rPr sz="11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пределами Казахстана</a:t>
            </a:r>
            <a:r>
              <a:rPr sz="11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как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Щучинско-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Боровская</a:t>
            </a:r>
            <a:r>
              <a:rPr sz="11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курортная</a:t>
            </a:r>
            <a:r>
              <a:rPr sz="11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зона</a:t>
            </a:r>
            <a:r>
              <a:rPr sz="11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или</a:t>
            </a:r>
            <a:r>
              <a:rPr sz="11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казахская</a:t>
            </a:r>
            <a:r>
              <a:rPr sz="11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Швейцария.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Уникальные</a:t>
            </a:r>
            <a:r>
              <a:rPr sz="11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природные достопримечательности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 города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1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окрестностей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 влекут</a:t>
            </a:r>
            <a:r>
              <a:rPr sz="11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множество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туристов</a:t>
            </a:r>
            <a:r>
              <a:rPr sz="11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отдыхающих.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6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2713"/>
            <a:ext cx="3159252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812" y="288036"/>
            <a:ext cx="1253613" cy="1559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8117" y="288036"/>
            <a:ext cx="1855850" cy="1559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7882" y="288036"/>
            <a:ext cx="1041400" cy="1559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351" y="938783"/>
            <a:ext cx="789431" cy="8412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80514" y="967867"/>
            <a:ext cx="3795395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21995">
              <a:lnSpc>
                <a:spcPct val="100000"/>
              </a:lnSpc>
              <a:spcBef>
                <a:spcPts val="90"/>
              </a:spcBef>
            </a:pPr>
            <a:r>
              <a:rPr sz="1400" i="1" spc="-10" dirty="0">
                <a:latin typeface="Cambria"/>
                <a:cs typeface="Cambria"/>
              </a:rPr>
              <a:t>Рекламные</a:t>
            </a:r>
            <a:r>
              <a:rPr sz="1400" i="1" spc="-4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материалы,</a:t>
            </a:r>
            <a:r>
              <a:rPr sz="1400" i="1" spc="-5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используемые Рекламодателем,</a:t>
            </a:r>
            <a:endParaRPr sz="1400">
              <a:latin typeface="Cambria"/>
              <a:cs typeface="Cambria"/>
            </a:endParaRPr>
          </a:p>
          <a:p>
            <a:pPr marL="12700" marR="98425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должны</a:t>
            </a:r>
            <a:r>
              <a:rPr sz="1400" i="1" spc="-3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быть</a:t>
            </a:r>
            <a:r>
              <a:rPr sz="1400" i="1" spc="-5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высокого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качества,</a:t>
            </a:r>
            <a:r>
              <a:rPr sz="1400" i="1" spc="-5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а</a:t>
            </a:r>
            <a:r>
              <a:rPr sz="1400" i="1" spc="-6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также</a:t>
            </a:r>
            <a:r>
              <a:rPr sz="1400" i="1" spc="-45" dirty="0">
                <a:latin typeface="Cambria"/>
                <a:cs typeface="Cambria"/>
              </a:rPr>
              <a:t> </a:t>
            </a:r>
            <a:r>
              <a:rPr sz="1400" i="1" spc="-25" dirty="0">
                <a:latin typeface="Cambria"/>
                <a:cs typeface="Cambria"/>
              </a:rPr>
              <a:t>не </a:t>
            </a:r>
            <a:r>
              <a:rPr sz="1400" i="1" spc="-10" dirty="0">
                <a:latin typeface="Cambria"/>
                <a:cs typeface="Cambria"/>
              </a:rPr>
              <a:t>должны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-10" dirty="0">
                <a:latin typeface="Cambria"/>
                <a:cs typeface="Cambria"/>
              </a:rPr>
              <a:t>содержать</a:t>
            </a:r>
            <a:r>
              <a:rPr sz="1400" i="1" spc="2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орфографических,</a:t>
            </a:r>
            <a:r>
              <a:rPr sz="1400" i="1" spc="2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грамматических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и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стилистических</a:t>
            </a:r>
            <a:r>
              <a:rPr sz="1400" i="1" spc="5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ошибок.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351" y="2654807"/>
            <a:ext cx="853440" cy="9418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80514" y="2777744"/>
            <a:ext cx="39808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511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mbria"/>
                <a:cs typeface="Cambria"/>
              </a:rPr>
              <a:t>Перед</a:t>
            </a:r>
            <a:r>
              <a:rPr sz="1200" i="1" spc="-7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производством</a:t>
            </a:r>
            <a:r>
              <a:rPr sz="1200" i="1" spc="-3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эскизы</a:t>
            </a:r>
            <a:r>
              <a:rPr sz="1200" i="1" spc="-65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необходимо</a:t>
            </a:r>
            <a:r>
              <a:rPr sz="1200" i="1" spc="-30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согласовать </a:t>
            </a:r>
            <a:r>
              <a:rPr sz="1200" i="1" dirty="0">
                <a:latin typeface="Cambria"/>
                <a:cs typeface="Cambria"/>
              </a:rPr>
              <a:t>с</a:t>
            </a:r>
            <a:r>
              <a:rPr sz="1200" i="1" spc="-1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департаментом</a:t>
            </a:r>
            <a:r>
              <a:rPr sz="1200" i="1" spc="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маркетинга</a:t>
            </a:r>
            <a:r>
              <a:rPr sz="1200" i="1" spc="-25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и</a:t>
            </a:r>
            <a:r>
              <a:rPr sz="1200" i="1" spc="-1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стратегического развития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latin typeface="Cambria"/>
                <a:cs typeface="Cambria"/>
              </a:rPr>
              <a:t>Размеры </a:t>
            </a:r>
            <a:r>
              <a:rPr sz="1200" i="1" dirty="0">
                <a:latin typeface="Cambria"/>
                <a:cs typeface="Cambria"/>
              </a:rPr>
              <a:t>и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технические</a:t>
            </a:r>
            <a:r>
              <a:rPr sz="1200" i="1" spc="-55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требования</a:t>
            </a:r>
            <a:r>
              <a:rPr sz="1200" i="1" spc="15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по</a:t>
            </a:r>
            <a:r>
              <a:rPr sz="1200" i="1" spc="-1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размещению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latin typeface="Cambria"/>
                <a:cs typeface="Cambria"/>
              </a:rPr>
              <a:t>обсуждаются</a:t>
            </a:r>
            <a:r>
              <a:rPr sz="1200" i="1" spc="-2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с</a:t>
            </a:r>
            <a:r>
              <a:rPr sz="1200" i="1" spc="-5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каждым</a:t>
            </a:r>
            <a:r>
              <a:rPr sz="1200" i="1" spc="-40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Рекламодателем</a:t>
            </a:r>
            <a:r>
              <a:rPr sz="1200" i="1" spc="-1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индивидуально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45352" y="896111"/>
            <a:ext cx="1051559" cy="8839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28001" y="1174242"/>
            <a:ext cx="373507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i="1" dirty="0">
                <a:latin typeface="Cambria"/>
                <a:cs typeface="Cambria"/>
              </a:rPr>
              <a:t>Перед</a:t>
            </a:r>
            <a:r>
              <a:rPr sz="1400" i="1" spc="-7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изготовлением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рекламной</a:t>
            </a:r>
            <a:r>
              <a:rPr sz="1400" i="1" spc="-7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конструкции необходимо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произвести</a:t>
            </a:r>
            <a:r>
              <a:rPr sz="1400" i="1" spc="-2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контрольные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замеры</a:t>
            </a:r>
            <a:r>
              <a:rPr sz="1400" i="1" spc="-7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за</a:t>
            </a:r>
            <a:r>
              <a:rPr sz="1400" i="1" spc="-50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счет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latin typeface="Cambria"/>
                <a:cs typeface="Cambria"/>
              </a:rPr>
              <a:t>Рекламодателя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25184" y="2703576"/>
            <a:ext cx="847343" cy="8503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628001" y="2768600"/>
            <a:ext cx="373697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10" dirty="0">
                <a:latin typeface="Cambria"/>
                <a:cs typeface="Cambria"/>
              </a:rPr>
              <a:t>Запрещается</a:t>
            </a:r>
            <a:r>
              <a:rPr sz="1400" i="1" spc="-4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реклама</a:t>
            </a:r>
            <a:r>
              <a:rPr sz="1400" i="1" spc="-3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товаров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(работ,</a:t>
            </a:r>
            <a:r>
              <a:rPr sz="1400" i="1" spc="-10" dirty="0">
                <a:latin typeface="Cambria"/>
                <a:cs typeface="Cambria"/>
              </a:rPr>
              <a:t> услуг),</a:t>
            </a:r>
            <a:endParaRPr sz="1400">
              <a:latin typeface="Cambria"/>
              <a:cs typeface="Cambria"/>
            </a:endParaRPr>
          </a:p>
          <a:p>
            <a:pPr marL="12700" marR="292100">
              <a:lnSpc>
                <a:spcPct val="100000"/>
              </a:lnSpc>
            </a:pPr>
            <a:r>
              <a:rPr sz="1400" i="1" spc="-10" dirty="0">
                <a:latin typeface="Cambria"/>
                <a:cs typeface="Cambria"/>
              </a:rPr>
              <a:t>запрещенных </a:t>
            </a:r>
            <a:r>
              <a:rPr sz="1400" i="1" dirty="0">
                <a:latin typeface="Cambria"/>
                <a:cs typeface="Cambria"/>
              </a:rPr>
              <a:t>к</a:t>
            </a:r>
            <a:r>
              <a:rPr sz="1400" i="1" spc="3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производству</a:t>
            </a:r>
            <a:r>
              <a:rPr sz="1400" i="1" spc="5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</a:t>
            </a:r>
            <a:r>
              <a:rPr sz="1400" i="1" spc="2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реализации </a:t>
            </a:r>
            <a:r>
              <a:rPr sz="1400" i="1" dirty="0">
                <a:latin typeface="Cambria"/>
                <a:cs typeface="Cambria"/>
              </a:rPr>
              <a:t>в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соответствии</a:t>
            </a:r>
            <a:r>
              <a:rPr sz="1400" i="1" spc="5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</a:t>
            </a:r>
            <a:r>
              <a:rPr sz="1400" i="1" spc="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законодательством Республики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Казахстан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00800" y="4544567"/>
            <a:ext cx="896111" cy="72847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628001" y="4464176"/>
            <a:ext cx="355282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dirty="0">
                <a:latin typeface="Cambria"/>
                <a:cs typeface="Cambria"/>
              </a:rPr>
              <a:t>Мы</a:t>
            </a:r>
            <a:r>
              <a:rPr sz="1400" i="1" spc="-3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оставляем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за</a:t>
            </a:r>
            <a:r>
              <a:rPr sz="1400" i="1" spc="-1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собой право</a:t>
            </a:r>
            <a:r>
              <a:rPr sz="1400" i="1" spc="-4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не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разрешать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размещение</a:t>
            </a:r>
            <a:r>
              <a:rPr sz="1400" i="1" spc="-8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рекламной</a:t>
            </a:r>
            <a:r>
              <a:rPr sz="1400" i="1" spc="-4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информации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-10" dirty="0">
                <a:latin typeface="Cambria"/>
                <a:cs typeface="Cambria"/>
              </a:rPr>
              <a:t>определённого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latin typeface="Cambria"/>
                <a:cs typeface="Cambria"/>
              </a:rPr>
              <a:t>характера</a:t>
            </a:r>
            <a:r>
              <a:rPr sz="1400" i="1" spc="-2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без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объяснения</a:t>
            </a:r>
            <a:r>
              <a:rPr sz="1400" i="1" spc="3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причин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2063" y="4544567"/>
            <a:ext cx="990600" cy="72847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80514" y="4726051"/>
            <a:ext cx="3624579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i="1" dirty="0">
                <a:latin typeface="Cambria"/>
                <a:cs typeface="Cambria"/>
              </a:rPr>
              <a:t>Производство</a:t>
            </a:r>
            <a:r>
              <a:rPr sz="1400" i="1" spc="-3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рекламного</a:t>
            </a:r>
            <a:r>
              <a:rPr sz="1400" i="1" spc="-8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материала, монтаж/демонтаж</a:t>
            </a:r>
            <a:r>
              <a:rPr sz="1400" i="1" spc="3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за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счет</a:t>
            </a:r>
            <a:r>
              <a:rPr sz="1400" i="1" spc="-4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Рекламодателя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pic>
        <p:nvPicPr>
          <p:cNvPr id="18" name="Picture 2" descr="C:\Users\anna_\OneDrive\Рабочий стол\ЛОГОТИП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2713"/>
            <a:ext cx="3159252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762</Words>
  <Application>Microsoft Office PowerPoint</Application>
  <PresentationFormat>Широкоэкранный</PresentationFormat>
  <Paragraphs>179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Cambria</vt:lpstr>
      <vt:lpstr>Rockwell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Вышка «Qazaq oil» (статичное размещение)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Рекламные возможности</dc:title>
  <dc:creator>Галиев Темирлан</dc:creator>
  <cp:lastModifiedBy>User</cp:lastModifiedBy>
  <cp:revision>1</cp:revision>
  <dcterms:created xsi:type="dcterms:W3CDTF">2024-11-13T11:41:19Z</dcterms:created>
  <dcterms:modified xsi:type="dcterms:W3CDTF">2024-11-21T09:44:52Z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2024-11-13T00:00:00Z</vt:filetime>
  </property>
  <property fmtid="{D5CDD505-2E9C-101B-9397-08002B2CF9AE}" pid="5" name="Producer">
    <vt:lpwstr>Microsoft® PowerPoint® 2016</vt:lpwstr>
  </property>
</Properties>
</file>